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92"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B463"/>
    <a:srgbClr val="67AFB7"/>
    <a:srgbClr val="F8931E"/>
    <a:srgbClr val="39393B"/>
    <a:srgbClr val="E28000"/>
    <a:srgbClr val="7DD1C4"/>
    <a:srgbClr val="DAEAEC"/>
    <a:srgbClr val="002A62"/>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25" d="100"/>
          <a:sy n="25" d="100"/>
        </p:scale>
        <p:origin x="1236" y="-252"/>
      </p:cViewPr>
      <p:guideLst>
        <p:guide orient="horz" pos="10392"/>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2.png>
</file>

<file path=ppt/media/image3.png>
</file>

<file path=ppt/media/image4.gi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29C9CB-E9D3-4D0A-8A92-E33EEB6FFDFD}" type="datetimeFigureOut">
              <a:rPr lang="en-US" smtClean="0"/>
              <a:t>4/10/2019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2CF7E6-A7C5-4C86-BEED-084F0A546E77}" type="slidenum">
              <a:rPr lang="en-US" smtClean="0"/>
              <a:t>‹#›</a:t>
            </a:fld>
            <a:endParaRPr lang="en-US"/>
          </a:p>
        </p:txBody>
      </p:sp>
    </p:spTree>
    <p:extLst>
      <p:ext uri="{BB962C8B-B14F-4D97-AF65-F5344CB8AC3E}">
        <p14:creationId xmlns:p14="http://schemas.microsoft.com/office/powerpoint/2010/main" val="1575389629"/>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2CF7E6-A7C5-4C86-BEED-084F0A546E77}" type="slidenum">
              <a:rPr lang="en-US" smtClean="0"/>
              <a:t>1</a:t>
            </a:fld>
            <a:endParaRPr lang="en-US"/>
          </a:p>
        </p:txBody>
      </p:sp>
    </p:spTree>
    <p:extLst>
      <p:ext uri="{BB962C8B-B14F-4D97-AF65-F5344CB8AC3E}">
        <p14:creationId xmlns:p14="http://schemas.microsoft.com/office/powerpoint/2010/main" val="3784689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B4C37A-D974-42D1-82F2-BC3714D21DA8}"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16201164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B4C37A-D974-42D1-82F2-BC3714D21DA8}"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24193004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B4C37A-D974-42D1-82F2-BC3714D21DA8}"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4105605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B4C37A-D974-42D1-82F2-BC3714D21DA8}"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1268857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B4C37A-D974-42D1-82F2-BC3714D21DA8}"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2131624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B4C37A-D974-42D1-82F2-BC3714D21DA8}" type="datetimeFigureOut">
              <a:rPr lang="en-US" smtClean="0"/>
              <a:t>4/10/2019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634947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B4C37A-D974-42D1-82F2-BC3714D21DA8}" type="datetimeFigureOut">
              <a:rPr lang="en-US" smtClean="0"/>
              <a:t>4/10/2019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2183163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B4C37A-D974-42D1-82F2-BC3714D21DA8}" type="datetimeFigureOut">
              <a:rPr lang="en-US" smtClean="0"/>
              <a:t>4/10/2019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1904711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B4C37A-D974-42D1-82F2-BC3714D21DA8}" type="datetimeFigureOut">
              <a:rPr lang="en-US" smtClean="0"/>
              <a:t>4/10/2019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157503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9FB4C37A-D974-42D1-82F2-BC3714D21DA8}" type="datetimeFigureOut">
              <a:rPr lang="en-US" smtClean="0"/>
              <a:t>4/10/2019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18135227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9FB4C37A-D974-42D1-82F2-BC3714D21DA8}" type="datetimeFigureOut">
              <a:rPr lang="en-US" smtClean="0"/>
              <a:t>4/10/2019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D896EE-2814-43F7-A1A6-A904D016198C}" type="slidenum">
              <a:rPr lang="en-US" smtClean="0"/>
              <a:t>‹#›</a:t>
            </a:fld>
            <a:endParaRPr lang="en-US"/>
          </a:p>
        </p:txBody>
      </p:sp>
    </p:spTree>
    <p:extLst>
      <p:ext uri="{BB962C8B-B14F-4D97-AF65-F5344CB8AC3E}">
        <p14:creationId xmlns:p14="http://schemas.microsoft.com/office/powerpoint/2010/main" val="830634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9FB4C37A-D974-42D1-82F2-BC3714D21DA8}" type="datetimeFigureOut">
              <a:rPr lang="en-US" smtClean="0"/>
              <a:t>4/10/2019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CDD896EE-2814-43F7-A1A6-A904D016198C}" type="slidenum">
              <a:rPr lang="en-US" smtClean="0"/>
              <a:t>‹#›</a:t>
            </a:fld>
            <a:endParaRPr lang="en-US"/>
          </a:p>
        </p:txBody>
      </p:sp>
    </p:spTree>
    <p:extLst>
      <p:ext uri="{BB962C8B-B14F-4D97-AF65-F5344CB8AC3E}">
        <p14:creationId xmlns:p14="http://schemas.microsoft.com/office/powerpoint/2010/main" val="36274840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gif"/><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AEAEC"/>
        </a:solidFill>
        <a:effectLst/>
      </p:bgPr>
    </p:bg>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1DA9E0E0-9EFA-4F5E-8930-438BC4D5D84F}"/>
              </a:ext>
            </a:extLst>
          </p:cNvPr>
          <p:cNvPicPr>
            <a:picLocks noChangeAspect="1"/>
          </p:cNvPicPr>
          <p:nvPr/>
        </p:nvPicPr>
        <p:blipFill rotWithShape="1">
          <a:blip r:embed="rId3"/>
          <a:srcRect r="27676"/>
          <a:stretch/>
        </p:blipFill>
        <p:spPr>
          <a:xfrm>
            <a:off x="-4295230" y="20583042"/>
            <a:ext cx="10066019" cy="12403281"/>
          </a:xfrm>
          <a:prstGeom prst="rect">
            <a:avLst/>
          </a:prstGeom>
        </p:spPr>
      </p:pic>
      <p:pic>
        <p:nvPicPr>
          <p:cNvPr id="42" name="Picture 41">
            <a:extLst>
              <a:ext uri="{FF2B5EF4-FFF2-40B4-BE49-F238E27FC236}">
                <a16:creationId xmlns:a16="http://schemas.microsoft.com/office/drawing/2014/main" id="{9B0CD151-DFBB-490F-8D2D-4C77CAB59FC3}"/>
              </a:ext>
            </a:extLst>
          </p:cNvPr>
          <p:cNvPicPr>
            <a:picLocks noChangeAspect="1"/>
          </p:cNvPicPr>
          <p:nvPr/>
        </p:nvPicPr>
        <p:blipFill rotWithShape="1">
          <a:blip r:embed="rId4"/>
          <a:srcRect l="27252"/>
          <a:stretch/>
        </p:blipFill>
        <p:spPr>
          <a:xfrm>
            <a:off x="37852210" y="20227394"/>
            <a:ext cx="10458987" cy="12808994"/>
          </a:xfrm>
          <a:prstGeom prst="rect">
            <a:avLst/>
          </a:prstGeom>
        </p:spPr>
      </p:pic>
      <p:pic>
        <p:nvPicPr>
          <p:cNvPr id="65" name="Picture 64">
            <a:extLst>
              <a:ext uri="{FF2B5EF4-FFF2-40B4-BE49-F238E27FC236}">
                <a16:creationId xmlns:a16="http://schemas.microsoft.com/office/drawing/2014/main" id="{9EFB1AAC-F198-4C03-8D9B-2AABE83FFEA8}"/>
              </a:ext>
            </a:extLst>
          </p:cNvPr>
          <p:cNvPicPr>
            <a:picLocks noChangeAspect="1"/>
          </p:cNvPicPr>
          <p:nvPr/>
        </p:nvPicPr>
        <p:blipFill rotWithShape="1">
          <a:blip r:embed="rId4"/>
          <a:srcRect t="74260" r="83965"/>
          <a:stretch/>
        </p:blipFill>
        <p:spPr>
          <a:xfrm>
            <a:off x="26803727" y="29621406"/>
            <a:ext cx="2305372" cy="3296994"/>
          </a:xfrm>
          <a:prstGeom prst="rect">
            <a:avLst/>
          </a:prstGeom>
        </p:spPr>
      </p:pic>
      <p:grpSp>
        <p:nvGrpSpPr>
          <p:cNvPr id="48" name="Group 47">
            <a:extLst>
              <a:ext uri="{FF2B5EF4-FFF2-40B4-BE49-F238E27FC236}">
                <a16:creationId xmlns:a16="http://schemas.microsoft.com/office/drawing/2014/main" id="{FBC60679-E45E-4C69-91CE-69CEA17FEF54}"/>
              </a:ext>
            </a:extLst>
          </p:cNvPr>
          <p:cNvGrpSpPr/>
          <p:nvPr/>
        </p:nvGrpSpPr>
        <p:grpSpPr>
          <a:xfrm>
            <a:off x="0" y="-93675"/>
            <a:ext cx="43891200" cy="4838700"/>
            <a:chOff x="0" y="-93675"/>
            <a:chExt cx="43891200" cy="4838700"/>
          </a:xfrm>
        </p:grpSpPr>
        <p:sp>
          <p:nvSpPr>
            <p:cNvPr id="21" name="Rectangle 20">
              <a:extLst>
                <a:ext uri="{FF2B5EF4-FFF2-40B4-BE49-F238E27FC236}">
                  <a16:creationId xmlns:a16="http://schemas.microsoft.com/office/drawing/2014/main" id="{2D9A2F29-0AED-4C6E-B2B6-1109CF4144B2}"/>
                </a:ext>
              </a:extLst>
            </p:cNvPr>
            <p:cNvSpPr/>
            <p:nvPr/>
          </p:nvSpPr>
          <p:spPr>
            <a:xfrm>
              <a:off x="0" y="-93675"/>
              <a:ext cx="43891200" cy="4838700"/>
            </a:xfrm>
            <a:prstGeom prst="rect">
              <a:avLst/>
            </a:prstGeom>
            <a:solidFill>
              <a:srgbClr val="67AFB7"/>
            </a:solidFill>
            <a:ln>
              <a:solidFill>
                <a:srgbClr val="67AFB7"/>
              </a:solidFill>
            </a:ln>
            <a:effectLst>
              <a:outerShdw blurRad="50800" dist="50800" dir="5400000" algn="ctr" rotWithShape="0">
                <a:srgbClr val="F8931E"/>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9463DA-E201-4A0A-B2BA-B03D98169E3B}"/>
                </a:ext>
              </a:extLst>
            </p:cNvPr>
            <p:cNvSpPr txBox="1"/>
            <p:nvPr/>
          </p:nvSpPr>
          <p:spPr>
            <a:xfrm>
              <a:off x="26298187" y="383011"/>
              <a:ext cx="12335295" cy="3785652"/>
            </a:xfrm>
            <a:prstGeom prst="rect">
              <a:avLst/>
            </a:prstGeom>
            <a:noFill/>
          </p:spPr>
          <p:txBody>
            <a:bodyPr wrap="square" rtlCol="0">
              <a:spAutoFit/>
            </a:bodyPr>
            <a:lstStyle/>
            <a:p>
              <a:r>
                <a:rPr lang="en-US" sz="8000" b="1" dirty="0">
                  <a:solidFill>
                    <a:srgbClr val="39393B"/>
                  </a:solidFill>
                  <a:latin typeface="Bahnschrift SemiBold Condensed" panose="020B0502040204020203" pitchFamily="34" charset="0"/>
                </a:rPr>
                <a:t>MEASURING INDIVIDUAL HOMEOWNER MAINTENANCE BEHAVIOR USING NEIGHBOR INFORMATION</a:t>
              </a:r>
              <a:endParaRPr lang="en-US" sz="8000" dirty="0">
                <a:latin typeface="Bahnschrift SemiBold Condensed" panose="020B0502040204020203" pitchFamily="34" charset="0"/>
              </a:endParaRPr>
            </a:p>
          </p:txBody>
        </p:sp>
        <p:grpSp>
          <p:nvGrpSpPr>
            <p:cNvPr id="23" name="Group 22">
              <a:extLst>
                <a:ext uri="{FF2B5EF4-FFF2-40B4-BE49-F238E27FC236}">
                  <a16:creationId xmlns:a16="http://schemas.microsoft.com/office/drawing/2014/main" id="{637B1009-8ACD-4994-81D3-01FAE498F932}"/>
                </a:ext>
              </a:extLst>
            </p:cNvPr>
            <p:cNvGrpSpPr>
              <a:grpSpLocks noChangeAspect="1"/>
            </p:cNvGrpSpPr>
            <p:nvPr/>
          </p:nvGrpSpPr>
          <p:grpSpPr>
            <a:xfrm>
              <a:off x="465306" y="-89132"/>
              <a:ext cx="4335580" cy="4543425"/>
              <a:chOff x="14860267" y="13681319"/>
              <a:chExt cx="3468464" cy="3634740"/>
            </a:xfrm>
          </p:grpSpPr>
          <p:pic>
            <p:nvPicPr>
              <p:cNvPr id="16" name="Picture 15">
                <a:extLst>
                  <a:ext uri="{FF2B5EF4-FFF2-40B4-BE49-F238E27FC236}">
                    <a16:creationId xmlns:a16="http://schemas.microsoft.com/office/drawing/2014/main" id="{3848501B-D469-4B1E-9BD8-D466E25F2B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008803" y="13681319"/>
                <a:ext cx="3266588" cy="3592124"/>
              </a:xfrm>
              <a:prstGeom prst="rect">
                <a:avLst/>
              </a:prstGeom>
            </p:spPr>
          </p:pic>
          <p:sp>
            <p:nvSpPr>
              <p:cNvPr id="17" name="Oval 16">
                <a:extLst>
                  <a:ext uri="{FF2B5EF4-FFF2-40B4-BE49-F238E27FC236}">
                    <a16:creationId xmlns:a16="http://schemas.microsoft.com/office/drawing/2014/main" id="{EA2807AD-BF62-495B-8AB6-CCA1DD993257}"/>
                  </a:ext>
                </a:extLst>
              </p:cNvPr>
              <p:cNvSpPr/>
              <p:nvPr/>
            </p:nvSpPr>
            <p:spPr>
              <a:xfrm>
                <a:off x="14922499" y="13975747"/>
                <a:ext cx="3344279" cy="3274836"/>
              </a:xfrm>
              <a:prstGeom prst="ellipse">
                <a:avLst/>
              </a:prstGeom>
              <a:noFill/>
              <a:ln w="76200">
                <a:solidFill>
                  <a:srgbClr val="E28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8" name="Oval 17">
                <a:extLst>
                  <a:ext uri="{FF2B5EF4-FFF2-40B4-BE49-F238E27FC236}">
                    <a16:creationId xmlns:a16="http://schemas.microsoft.com/office/drawing/2014/main" id="{96321111-26EF-4BB1-8B29-5E09FB501CFD}"/>
                  </a:ext>
                </a:extLst>
              </p:cNvPr>
              <p:cNvSpPr/>
              <p:nvPr/>
            </p:nvSpPr>
            <p:spPr>
              <a:xfrm>
                <a:off x="14860267" y="13917005"/>
                <a:ext cx="3468464" cy="3399054"/>
              </a:xfrm>
              <a:prstGeom prst="ellipse">
                <a:avLst/>
              </a:prstGeom>
              <a:noFill/>
              <a:ln w="76200">
                <a:solidFill>
                  <a:srgbClr val="393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noFill/>
                </a:endParaRPr>
              </a:p>
            </p:txBody>
          </p:sp>
        </p:grpSp>
        <p:sp>
          <p:nvSpPr>
            <p:cNvPr id="24" name="Rectangle 23">
              <a:extLst>
                <a:ext uri="{FF2B5EF4-FFF2-40B4-BE49-F238E27FC236}">
                  <a16:creationId xmlns:a16="http://schemas.microsoft.com/office/drawing/2014/main" id="{DAAF61C2-1A9D-42B2-B0F4-37ADA161D5A6}"/>
                </a:ext>
              </a:extLst>
            </p:cNvPr>
            <p:cNvSpPr/>
            <p:nvPr/>
          </p:nvSpPr>
          <p:spPr>
            <a:xfrm>
              <a:off x="5266192" y="79795"/>
              <a:ext cx="21107060" cy="2646878"/>
            </a:xfrm>
            <a:prstGeom prst="rect">
              <a:avLst/>
            </a:prstGeom>
          </p:spPr>
          <p:txBody>
            <a:bodyPr wrap="none">
              <a:spAutoFit/>
            </a:bodyPr>
            <a:lstStyle/>
            <a:p>
              <a:r>
                <a:rPr lang="en-US" sz="16600" b="1" dirty="0">
                  <a:ln w="76200">
                    <a:solidFill>
                      <a:srgbClr val="39393B"/>
                    </a:solidFill>
                  </a:ln>
                  <a:solidFill>
                    <a:schemeClr val="bg1"/>
                  </a:solidFill>
                  <a:latin typeface="Bahnschrift SemiBold Condensed" panose="020B0502040204020203" pitchFamily="34" charset="0"/>
                </a:rPr>
                <a:t>KEEPING UP WITH THE JONESES:</a:t>
              </a:r>
            </a:p>
          </p:txBody>
        </p:sp>
        <p:sp>
          <p:nvSpPr>
            <p:cNvPr id="27" name="TextBox 26">
              <a:extLst>
                <a:ext uri="{FF2B5EF4-FFF2-40B4-BE49-F238E27FC236}">
                  <a16:creationId xmlns:a16="http://schemas.microsoft.com/office/drawing/2014/main" id="{B37749F7-3277-4BF2-B7C3-487D76496995}"/>
                </a:ext>
              </a:extLst>
            </p:cNvPr>
            <p:cNvSpPr txBox="1"/>
            <p:nvPr/>
          </p:nvSpPr>
          <p:spPr>
            <a:xfrm>
              <a:off x="5518537" y="2560475"/>
              <a:ext cx="19273278" cy="1446550"/>
            </a:xfrm>
            <a:prstGeom prst="rect">
              <a:avLst/>
            </a:prstGeom>
            <a:noFill/>
          </p:spPr>
          <p:txBody>
            <a:bodyPr wrap="square" rtlCol="0">
              <a:spAutoFit/>
            </a:bodyPr>
            <a:lstStyle/>
            <a:p>
              <a:r>
                <a:rPr lang="en-US" sz="8800" b="1" dirty="0">
                  <a:solidFill>
                    <a:schemeClr val="bg1"/>
                  </a:solidFill>
                  <a:latin typeface="Bahnschrift SemiBold Condensed" panose="020B0502040204020203" pitchFamily="34" charset="0"/>
                </a:rPr>
                <a:t>JOEY CAMPBELL, PHD,  MATTHEW J MARTINEZ, PHD</a:t>
              </a:r>
              <a:endParaRPr lang="en-US" sz="8800" dirty="0">
                <a:solidFill>
                  <a:schemeClr val="bg1"/>
                </a:solidFill>
                <a:latin typeface="Bahnschrift SemiBold Condensed" panose="020B0502040204020203" pitchFamily="34" charset="0"/>
              </a:endParaRPr>
            </a:p>
          </p:txBody>
        </p:sp>
        <p:grpSp>
          <p:nvGrpSpPr>
            <p:cNvPr id="34" name="Group 33">
              <a:extLst>
                <a:ext uri="{FF2B5EF4-FFF2-40B4-BE49-F238E27FC236}">
                  <a16:creationId xmlns:a16="http://schemas.microsoft.com/office/drawing/2014/main" id="{C4862080-A1EE-4DD6-A76F-9DE9CCFE6B61}"/>
                </a:ext>
              </a:extLst>
            </p:cNvPr>
            <p:cNvGrpSpPr/>
            <p:nvPr/>
          </p:nvGrpSpPr>
          <p:grpSpPr>
            <a:xfrm>
              <a:off x="39086861" y="278903"/>
              <a:ext cx="4350959" cy="4248818"/>
              <a:chOff x="2802697" y="17363408"/>
              <a:chExt cx="4350959" cy="4248818"/>
            </a:xfrm>
          </p:grpSpPr>
          <p:sp>
            <p:nvSpPr>
              <p:cNvPr id="32" name="Oval 31">
                <a:extLst>
                  <a:ext uri="{FF2B5EF4-FFF2-40B4-BE49-F238E27FC236}">
                    <a16:creationId xmlns:a16="http://schemas.microsoft.com/office/drawing/2014/main" id="{191F2A7D-DCE2-4F68-BE34-0A209C2963AE}"/>
                  </a:ext>
                </a:extLst>
              </p:cNvPr>
              <p:cNvSpPr/>
              <p:nvPr/>
            </p:nvSpPr>
            <p:spPr>
              <a:xfrm>
                <a:off x="2880487" y="17436835"/>
                <a:ext cx="4180349" cy="4093545"/>
              </a:xfrm>
              <a:prstGeom prst="ellipse">
                <a:avLst/>
              </a:prstGeom>
              <a:solidFill>
                <a:srgbClr val="39393B"/>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pic>
            <p:nvPicPr>
              <p:cNvPr id="29" name="Picture 28">
                <a:extLst>
                  <a:ext uri="{FF2B5EF4-FFF2-40B4-BE49-F238E27FC236}">
                    <a16:creationId xmlns:a16="http://schemas.microsoft.com/office/drawing/2014/main" id="{EEE182FD-B2F7-4030-86A0-476F7E2B4603}"/>
                  </a:ext>
                </a:extLst>
              </p:cNvPr>
              <p:cNvPicPr>
                <a:picLocks noChangeAspect="1"/>
              </p:cNvPicPr>
              <p:nvPr/>
            </p:nvPicPr>
            <p:blipFill>
              <a:blip r:embed="rId6">
                <a:duotone>
                  <a:prstClr val="black"/>
                  <a:srgbClr val="39393B">
                    <a:tint val="45000"/>
                    <a:satMod val="400000"/>
                  </a:srgbClr>
                </a:duotone>
                <a:extLst>
                  <a:ext uri="{28A0092B-C50C-407E-A947-70E740481C1C}">
                    <a14:useLocalDpi xmlns:a14="http://schemas.microsoft.com/office/drawing/2010/main" val="0"/>
                  </a:ext>
                </a:extLst>
              </a:blip>
              <a:stretch>
                <a:fillRect/>
              </a:stretch>
            </p:blipFill>
            <p:spPr>
              <a:xfrm>
                <a:off x="2819400" y="17736681"/>
                <a:ext cx="4334256" cy="3349198"/>
              </a:xfrm>
              <a:prstGeom prst="rect">
                <a:avLst/>
              </a:prstGeom>
            </p:spPr>
          </p:pic>
          <p:sp>
            <p:nvSpPr>
              <p:cNvPr id="33" name="Oval 32">
                <a:extLst>
                  <a:ext uri="{FF2B5EF4-FFF2-40B4-BE49-F238E27FC236}">
                    <a16:creationId xmlns:a16="http://schemas.microsoft.com/office/drawing/2014/main" id="{B0DEEA76-7518-4125-A6A2-25F8D940F8AE}"/>
                  </a:ext>
                </a:extLst>
              </p:cNvPr>
              <p:cNvSpPr/>
              <p:nvPr/>
            </p:nvSpPr>
            <p:spPr>
              <a:xfrm>
                <a:off x="2802697" y="17363408"/>
                <a:ext cx="4335580" cy="4248818"/>
              </a:xfrm>
              <a:prstGeom prst="ellipse">
                <a:avLst/>
              </a:prstGeom>
              <a:noFill/>
              <a:ln w="76200">
                <a:solidFill>
                  <a:srgbClr val="393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noFill/>
                </a:endParaRPr>
              </a:p>
            </p:txBody>
          </p:sp>
        </p:grpSp>
      </p:grpSp>
      <p:sp>
        <p:nvSpPr>
          <p:cNvPr id="59" name="Rectangle: Rounded Corners 58">
            <a:extLst>
              <a:ext uri="{FF2B5EF4-FFF2-40B4-BE49-F238E27FC236}">
                <a16:creationId xmlns:a16="http://schemas.microsoft.com/office/drawing/2014/main" id="{7D6791AB-481B-4A8A-8108-39F08701F216}"/>
              </a:ext>
            </a:extLst>
          </p:cNvPr>
          <p:cNvSpPr/>
          <p:nvPr/>
        </p:nvSpPr>
        <p:spPr>
          <a:xfrm>
            <a:off x="521861" y="5180758"/>
            <a:ext cx="2759275" cy="1132187"/>
          </a:xfrm>
          <a:prstGeom prst="round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A9369B57-3FCF-4A76-800E-C9D2ADE72B32}"/>
              </a:ext>
            </a:extLst>
          </p:cNvPr>
          <p:cNvSpPr/>
          <p:nvPr/>
        </p:nvSpPr>
        <p:spPr>
          <a:xfrm>
            <a:off x="517325" y="5931945"/>
            <a:ext cx="18288000" cy="4273807"/>
          </a:xfrm>
          <a:prstGeom prst="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9BB5C24F-44FA-48F1-BEEC-9BBF779F8825}"/>
              </a:ext>
            </a:extLst>
          </p:cNvPr>
          <p:cNvSpPr txBox="1"/>
          <p:nvPr/>
        </p:nvSpPr>
        <p:spPr>
          <a:xfrm>
            <a:off x="743269" y="5104445"/>
            <a:ext cx="2552381" cy="923330"/>
          </a:xfrm>
          <a:prstGeom prst="rect">
            <a:avLst/>
          </a:prstGeom>
          <a:noFill/>
          <a:ln>
            <a:noFill/>
          </a:ln>
        </p:spPr>
        <p:txBody>
          <a:bodyPr wrap="square" rtlCol="0">
            <a:spAutoFit/>
          </a:bodyPr>
          <a:lstStyle/>
          <a:p>
            <a:r>
              <a:rPr lang="en-US" sz="5400" dirty="0">
                <a:solidFill>
                  <a:srgbClr val="39393B"/>
                </a:solidFill>
                <a:latin typeface="Bahnschrift SemiBold Condensed" panose="020B0502040204020203" pitchFamily="34" charset="0"/>
              </a:rPr>
              <a:t>OVERVIEW</a:t>
            </a:r>
          </a:p>
        </p:txBody>
      </p:sp>
      <p:sp>
        <p:nvSpPr>
          <p:cNvPr id="50" name="TextBox 49">
            <a:extLst>
              <a:ext uri="{FF2B5EF4-FFF2-40B4-BE49-F238E27FC236}">
                <a16:creationId xmlns:a16="http://schemas.microsoft.com/office/drawing/2014/main" id="{A6D5C492-1EF7-42B9-B965-9D2F553141D4}"/>
              </a:ext>
            </a:extLst>
          </p:cNvPr>
          <p:cNvSpPr txBox="1"/>
          <p:nvPr/>
        </p:nvSpPr>
        <p:spPr>
          <a:xfrm>
            <a:off x="781369" y="6241192"/>
            <a:ext cx="17739360" cy="3657600"/>
          </a:xfrm>
          <a:prstGeom prst="rect">
            <a:avLst/>
          </a:prstGeom>
          <a:solidFill>
            <a:schemeClr val="bg1"/>
          </a:solidFill>
        </p:spPr>
        <p:txBody>
          <a:bodyPr wrap="square" rtlCol="0">
            <a:spAutoFit/>
          </a:bodyPr>
          <a:lstStyle/>
          <a:p>
            <a:r>
              <a:rPr lang="en-US" sz="2400" dirty="0">
                <a:solidFill>
                  <a:srgbClr val="39393B"/>
                </a:solidFill>
              </a:rPr>
              <a:t>It is widely accepted that proper maintenance is essential in owning a home as the lack of maintenance will ultimately cost property owners more due to higher costs associated with repairs, renovations, or replacements (Van Zandt et al, 2011). However, little empirical evidence exists in the extant literature examining this relationship. Therefore, the purpose of this research is to develop a measure of maintenance behavior in line with recent work by the U.S. Department of Housing and Urban Development (Frederick J. Eggers and Fouad </a:t>
            </a:r>
            <a:r>
              <a:rPr lang="en-US" sz="2400" dirty="0" err="1">
                <a:solidFill>
                  <a:srgbClr val="39393B"/>
                </a:solidFill>
              </a:rPr>
              <a:t>Moumen</a:t>
            </a:r>
            <a:r>
              <a:rPr lang="en-US" sz="2400" dirty="0">
                <a:solidFill>
                  <a:srgbClr val="39393B"/>
                </a:solidFill>
              </a:rPr>
              <a:t>, 2013). </a:t>
            </a:r>
          </a:p>
          <a:p>
            <a:endParaRPr lang="en-US" sz="1200" dirty="0">
              <a:solidFill>
                <a:srgbClr val="39393B"/>
              </a:solidFill>
            </a:endParaRPr>
          </a:p>
          <a:p>
            <a:r>
              <a:rPr lang="en-US" sz="2400" dirty="0">
                <a:solidFill>
                  <a:srgbClr val="39393B"/>
                </a:solidFill>
              </a:rPr>
              <a:t>First, we operationalize maintenance behavior using aggregate level data and then test how well this construction performs in predicting individual property claims. We argue that using aggregate level maintenance data as a proxy for individual maintenance behavior has multiple benefits. Foremost, the ease of access to aggregate level data make analyses more accessible especially when compared to the enormously high cost of collecting individual data. Second, given the contagion effect that exists when individuals are surrounded by other poor-/well- maintained properties, we can easily derive potential individual property risk by analyzing aggregate data.</a:t>
            </a:r>
          </a:p>
        </p:txBody>
      </p:sp>
      <p:grpSp>
        <p:nvGrpSpPr>
          <p:cNvPr id="72" name="Group 71">
            <a:extLst>
              <a:ext uri="{FF2B5EF4-FFF2-40B4-BE49-F238E27FC236}">
                <a16:creationId xmlns:a16="http://schemas.microsoft.com/office/drawing/2014/main" id="{EFCFF506-72BE-4BC3-B101-04456E5E3C06}"/>
              </a:ext>
            </a:extLst>
          </p:cNvPr>
          <p:cNvGrpSpPr/>
          <p:nvPr/>
        </p:nvGrpSpPr>
        <p:grpSpPr>
          <a:xfrm>
            <a:off x="1672285" y="22097899"/>
            <a:ext cx="11777015" cy="8203550"/>
            <a:chOff x="1481785" y="22097899"/>
            <a:chExt cx="11777015" cy="8203550"/>
          </a:xfrm>
        </p:grpSpPr>
        <p:sp>
          <p:nvSpPr>
            <p:cNvPr id="128" name="Rectangle: Rounded Corners 127">
              <a:extLst>
                <a:ext uri="{FF2B5EF4-FFF2-40B4-BE49-F238E27FC236}">
                  <a16:creationId xmlns:a16="http://schemas.microsoft.com/office/drawing/2014/main" id="{D0D748B1-7C58-4136-B311-5611B2CBFEDD}"/>
                </a:ext>
              </a:extLst>
            </p:cNvPr>
            <p:cNvSpPr/>
            <p:nvPr/>
          </p:nvSpPr>
          <p:spPr>
            <a:xfrm>
              <a:off x="1491149" y="22110026"/>
              <a:ext cx="2759275" cy="1132187"/>
            </a:xfrm>
            <a:prstGeom prst="round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6A0DE7B1-392D-4FF5-8542-9287206BB25F}"/>
                </a:ext>
              </a:extLst>
            </p:cNvPr>
            <p:cNvSpPr/>
            <p:nvPr/>
          </p:nvSpPr>
          <p:spPr>
            <a:xfrm>
              <a:off x="1481785" y="22885815"/>
              <a:ext cx="11777015" cy="7415634"/>
            </a:xfrm>
            <a:prstGeom prst="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02AE6049-7E9C-4F45-B196-E4359E40CBEF}"/>
                </a:ext>
              </a:extLst>
            </p:cNvPr>
            <p:cNvSpPr txBox="1"/>
            <p:nvPr/>
          </p:nvSpPr>
          <p:spPr>
            <a:xfrm>
              <a:off x="1719821" y="22097899"/>
              <a:ext cx="10764982" cy="923330"/>
            </a:xfrm>
            <a:prstGeom prst="rect">
              <a:avLst/>
            </a:prstGeom>
            <a:noFill/>
          </p:spPr>
          <p:txBody>
            <a:bodyPr wrap="square" rtlCol="0">
              <a:spAutoFit/>
            </a:bodyPr>
            <a:lstStyle/>
            <a:p>
              <a:r>
                <a:rPr lang="en-US" sz="5400" dirty="0">
                  <a:solidFill>
                    <a:srgbClr val="39393B"/>
                  </a:solidFill>
                  <a:latin typeface="Bahnschrift SemiBold Condensed" panose="020B0502040204020203" pitchFamily="34" charset="0"/>
                </a:rPr>
                <a:t>METHODS</a:t>
              </a:r>
              <a:endParaRPr lang="en-US" sz="4800" dirty="0">
                <a:solidFill>
                  <a:srgbClr val="39393B"/>
                </a:solidFill>
                <a:latin typeface="Bahnschrift SemiBold Condensed" panose="020B0502040204020203" pitchFamily="34" charset="0"/>
              </a:endParaRPr>
            </a:p>
          </p:txBody>
        </p:sp>
        <p:sp>
          <p:nvSpPr>
            <p:cNvPr id="62" name="TextBox 61">
              <a:extLst>
                <a:ext uri="{FF2B5EF4-FFF2-40B4-BE49-F238E27FC236}">
                  <a16:creationId xmlns:a16="http://schemas.microsoft.com/office/drawing/2014/main" id="{C4D1CECC-673B-4BD6-B49E-5D2C1ADEAB64}"/>
                </a:ext>
              </a:extLst>
            </p:cNvPr>
            <p:cNvSpPr txBox="1"/>
            <p:nvPr/>
          </p:nvSpPr>
          <p:spPr>
            <a:xfrm>
              <a:off x="1757921" y="23234929"/>
              <a:ext cx="11234107" cy="6740307"/>
            </a:xfrm>
            <a:prstGeom prst="rect">
              <a:avLst/>
            </a:prstGeom>
            <a:solidFill>
              <a:schemeClr val="bg1"/>
            </a:solidFill>
          </p:spPr>
          <p:txBody>
            <a:bodyPr wrap="square" rtlCol="0">
              <a:spAutoFit/>
            </a:bodyPr>
            <a:lstStyle/>
            <a:p>
              <a:r>
                <a:rPr lang="en-US" sz="2400" dirty="0">
                  <a:solidFill>
                    <a:srgbClr val="39393B"/>
                  </a:solidFill>
                </a:rPr>
                <a:t>We use a unique dataset combining proprietary data from a large national insurer with neighborhood data from the United States Census Bureau’s 2011 American Housing Survey (AHS). The AHS includes information on physical characteristics of the structure, property condition, upgrade and remodeling activities, and neighborhood quality. The U.S. Department of Housing and Urban Development has recently produced a measure of neighborhood quality with the Poor Quality Index (PQI). PQI is an improvement on the concept of housing adequacy (ZADEQ) as it focuses more on holistic deficiencies in the home. In addition to these two measures of housing quality we introduce a separate index of neighborhood maintenance which includes a few variables from the PQI and housing adequacy indices.  We use a factor analytic technique (Krishnan (2010) to derive the items for our neighborhood maintenance measure.</a:t>
              </a:r>
            </a:p>
            <a:p>
              <a:endParaRPr lang="en-US" sz="1200" dirty="0">
                <a:solidFill>
                  <a:srgbClr val="39393B"/>
                </a:solidFill>
              </a:endParaRPr>
            </a:p>
            <a:p>
              <a:r>
                <a:rPr lang="en-US" sz="2400" dirty="0">
                  <a:solidFill>
                    <a:srgbClr val="39393B"/>
                  </a:solidFill>
                </a:rPr>
                <a:t>We empirically link all indices to individual risk water claims and compare the results to understand how each performs in assessing future risk. Each index is summarized at the Zone level of geography which is provided by the public-use version of the 2011 AHS. Following the logic of Ioannides (2002) and Helms (2012), individuals who live in neighborhoods that have poor quality/maintenance should be at higher risk of loss compared to individuals in better maintained neighborhoods.</a:t>
              </a:r>
            </a:p>
          </p:txBody>
        </p:sp>
      </p:grpSp>
      <p:grpSp>
        <p:nvGrpSpPr>
          <p:cNvPr id="5" name="Group 4">
            <a:extLst>
              <a:ext uri="{FF2B5EF4-FFF2-40B4-BE49-F238E27FC236}">
                <a16:creationId xmlns:a16="http://schemas.microsoft.com/office/drawing/2014/main" id="{AF5FEF9E-85F7-4619-B8E2-5D6E882E819A}"/>
              </a:ext>
            </a:extLst>
          </p:cNvPr>
          <p:cNvGrpSpPr/>
          <p:nvPr/>
        </p:nvGrpSpPr>
        <p:grpSpPr>
          <a:xfrm>
            <a:off x="19424964" y="9049022"/>
            <a:ext cx="5103630" cy="3785652"/>
            <a:chOff x="19393785" y="5135535"/>
            <a:chExt cx="5103630" cy="3785652"/>
          </a:xfrm>
        </p:grpSpPr>
        <p:sp>
          <p:nvSpPr>
            <p:cNvPr id="64" name="TextBox 63">
              <a:extLst>
                <a:ext uri="{FF2B5EF4-FFF2-40B4-BE49-F238E27FC236}">
                  <a16:creationId xmlns:a16="http://schemas.microsoft.com/office/drawing/2014/main" id="{BBBE5772-8C9A-4560-92ED-BD75126A7A5E}"/>
                </a:ext>
              </a:extLst>
            </p:cNvPr>
            <p:cNvSpPr txBox="1"/>
            <p:nvPr/>
          </p:nvSpPr>
          <p:spPr>
            <a:xfrm>
              <a:off x="19393785" y="5135535"/>
              <a:ext cx="3875360" cy="3785652"/>
            </a:xfrm>
            <a:prstGeom prst="rect">
              <a:avLst/>
            </a:prstGeom>
            <a:noFill/>
          </p:spPr>
          <p:txBody>
            <a:bodyPr wrap="square" rtlCol="0">
              <a:spAutoFit/>
            </a:bodyPr>
            <a:lstStyle/>
            <a:p>
              <a:r>
                <a:rPr lang="en-US" sz="8000" dirty="0">
                  <a:solidFill>
                    <a:srgbClr val="39393B"/>
                  </a:solidFill>
                  <a:latin typeface="Bahnschrift SemiBold SemiConden" panose="020B0502040204020203" pitchFamily="34" charset="0"/>
                </a:rPr>
                <a:t>MAPPIN</a:t>
              </a:r>
              <a:r>
                <a:rPr lang="en-US" sz="8000" dirty="0">
                  <a:solidFill>
                    <a:srgbClr val="FBB463"/>
                  </a:solidFill>
                  <a:latin typeface="Bahnschrift SemiBold SemiConden" panose="020B0502040204020203" pitchFamily="34" charset="0"/>
                </a:rPr>
                <a:t>G</a:t>
              </a:r>
              <a:r>
                <a:rPr lang="en-US" sz="8000" dirty="0">
                  <a:solidFill>
                    <a:srgbClr val="39393B"/>
                  </a:solidFill>
                  <a:latin typeface="Bahnschrift SemiBold SemiConden" panose="020B0502040204020203" pitchFamily="34" charset="0"/>
                </a:rPr>
                <a:t> </a:t>
              </a:r>
            </a:p>
            <a:p>
              <a:r>
                <a:rPr lang="en-US" sz="8000" dirty="0">
                  <a:solidFill>
                    <a:srgbClr val="39393B"/>
                  </a:solidFill>
                  <a:latin typeface="Bahnschrift SemiBold SemiConden" panose="020B0502040204020203" pitchFamily="34" charset="0"/>
                </a:rPr>
                <a:t>THE  </a:t>
              </a:r>
            </a:p>
            <a:p>
              <a:r>
                <a:rPr lang="en-US" sz="8000" dirty="0">
                  <a:solidFill>
                    <a:srgbClr val="39393B"/>
                  </a:solidFill>
                  <a:latin typeface="Bahnschrift SemiBold SemiConden" panose="020B0502040204020203" pitchFamily="34" charset="0"/>
                </a:rPr>
                <a:t>INDE</a:t>
              </a:r>
              <a:r>
                <a:rPr lang="en-US" sz="8000" dirty="0">
                  <a:solidFill>
                    <a:srgbClr val="FBB463"/>
                  </a:solidFill>
                  <a:latin typeface="Bahnschrift SemiBold SemiConden" panose="020B0502040204020203" pitchFamily="34" charset="0"/>
                </a:rPr>
                <a:t>X</a:t>
              </a:r>
            </a:p>
          </p:txBody>
        </p:sp>
        <p:cxnSp>
          <p:nvCxnSpPr>
            <p:cNvPr id="71" name="Straight Connector 70">
              <a:extLst>
                <a:ext uri="{FF2B5EF4-FFF2-40B4-BE49-F238E27FC236}">
                  <a16:creationId xmlns:a16="http://schemas.microsoft.com/office/drawing/2014/main" id="{C01B3FD2-2DB3-4FA4-8B65-4C6FF95EE016}"/>
                </a:ext>
              </a:extLst>
            </p:cNvPr>
            <p:cNvCxnSpPr>
              <a:cxnSpLocks/>
            </p:cNvCxnSpPr>
            <p:nvPr/>
          </p:nvCxnSpPr>
          <p:spPr>
            <a:xfrm>
              <a:off x="22892225" y="5849696"/>
              <a:ext cx="1605190" cy="0"/>
            </a:xfrm>
            <a:prstGeom prst="line">
              <a:avLst/>
            </a:prstGeom>
            <a:ln w="111125">
              <a:solidFill>
                <a:srgbClr val="FBB463"/>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E7F3798D-3487-4744-ACA5-3E8989F673E0}"/>
                </a:ext>
              </a:extLst>
            </p:cNvPr>
            <p:cNvCxnSpPr>
              <a:cxnSpLocks/>
            </p:cNvCxnSpPr>
            <p:nvPr/>
          </p:nvCxnSpPr>
          <p:spPr>
            <a:xfrm flipH="1" flipV="1">
              <a:off x="24449792" y="5793831"/>
              <a:ext cx="9525" cy="2532888"/>
            </a:xfrm>
            <a:prstGeom prst="line">
              <a:avLst/>
            </a:prstGeom>
            <a:ln w="111125">
              <a:solidFill>
                <a:srgbClr val="FBB46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C4BCB669-4053-460E-94B0-420E935DB212}"/>
                </a:ext>
              </a:extLst>
            </p:cNvPr>
            <p:cNvCxnSpPr>
              <a:cxnSpLocks/>
            </p:cNvCxnSpPr>
            <p:nvPr/>
          </p:nvCxnSpPr>
          <p:spPr>
            <a:xfrm>
              <a:off x="21534687" y="8263603"/>
              <a:ext cx="2924630" cy="0"/>
            </a:xfrm>
            <a:prstGeom prst="line">
              <a:avLst/>
            </a:prstGeom>
            <a:ln w="111125">
              <a:solidFill>
                <a:srgbClr val="FBB463"/>
              </a:solidFill>
            </a:ln>
          </p:spPr>
          <p:style>
            <a:lnRef idx="1">
              <a:schemeClr val="accent1"/>
            </a:lnRef>
            <a:fillRef idx="0">
              <a:schemeClr val="accent1"/>
            </a:fillRef>
            <a:effectRef idx="0">
              <a:schemeClr val="accent1"/>
            </a:effectRef>
            <a:fontRef idx="minor">
              <a:schemeClr val="tx1"/>
            </a:fontRef>
          </p:style>
        </p:cxnSp>
      </p:grpSp>
      <p:sp>
        <p:nvSpPr>
          <p:cNvPr id="80" name="Oval 79">
            <a:extLst>
              <a:ext uri="{FF2B5EF4-FFF2-40B4-BE49-F238E27FC236}">
                <a16:creationId xmlns:a16="http://schemas.microsoft.com/office/drawing/2014/main" id="{7282B4F9-8933-441A-B24C-0C9DBFF0B880}"/>
              </a:ext>
            </a:extLst>
          </p:cNvPr>
          <p:cNvSpPr/>
          <p:nvPr/>
        </p:nvSpPr>
        <p:spPr>
          <a:xfrm>
            <a:off x="1653609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A1A7C590-11C8-4717-915F-82413304D131}"/>
              </a:ext>
            </a:extLst>
          </p:cNvPr>
          <p:cNvSpPr/>
          <p:nvPr/>
        </p:nvSpPr>
        <p:spPr>
          <a:xfrm>
            <a:off x="21748179" y="131489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6A348F88-DC24-47F4-B904-05D6BB3E8389}"/>
              </a:ext>
            </a:extLst>
          </p:cNvPr>
          <p:cNvSpPr/>
          <p:nvPr/>
        </p:nvSpPr>
        <p:spPr>
          <a:xfrm>
            <a:off x="21748179" y="1260028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BFF68ED1-BC97-4722-BF88-67279C85EAEA}"/>
              </a:ext>
            </a:extLst>
          </p:cNvPr>
          <p:cNvSpPr/>
          <p:nvPr/>
        </p:nvSpPr>
        <p:spPr>
          <a:xfrm>
            <a:off x="13792899" y="1118296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F553F88D-10FE-413D-B4F4-29D9AF0BBA91}"/>
              </a:ext>
            </a:extLst>
          </p:cNvPr>
          <p:cNvSpPr/>
          <p:nvPr/>
        </p:nvSpPr>
        <p:spPr>
          <a:xfrm>
            <a:off x="21748179" y="1424620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21C8A41E-FCEE-4032-9A10-4CD101978B47}"/>
              </a:ext>
            </a:extLst>
          </p:cNvPr>
          <p:cNvSpPr/>
          <p:nvPr/>
        </p:nvSpPr>
        <p:spPr>
          <a:xfrm>
            <a:off x="21748179" y="1369756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96A98BD1-75A0-4534-A965-2F81FD6818B4}"/>
              </a:ext>
            </a:extLst>
          </p:cNvPr>
          <p:cNvSpPr/>
          <p:nvPr/>
        </p:nvSpPr>
        <p:spPr>
          <a:xfrm>
            <a:off x="29657739" y="1228024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7277C193-EBE1-4760-88E6-AAC40DA87E18}"/>
              </a:ext>
            </a:extLst>
          </p:cNvPr>
          <p:cNvSpPr/>
          <p:nvPr/>
        </p:nvSpPr>
        <p:spPr>
          <a:xfrm>
            <a:off x="29657739" y="1173160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3FEC98FB-DCF2-480E-912C-7877BA84D5F4}"/>
              </a:ext>
            </a:extLst>
          </p:cNvPr>
          <p:cNvSpPr/>
          <p:nvPr/>
        </p:nvSpPr>
        <p:spPr>
          <a:xfrm>
            <a:off x="29657739" y="1118296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7C373197-CAB3-427F-AD75-FFCB66FB5D13}"/>
              </a:ext>
            </a:extLst>
          </p:cNvPr>
          <p:cNvSpPr/>
          <p:nvPr/>
        </p:nvSpPr>
        <p:spPr>
          <a:xfrm>
            <a:off x="2526861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AE53DE9D-56F7-4412-8101-A3D633BEA928}"/>
              </a:ext>
            </a:extLst>
          </p:cNvPr>
          <p:cNvSpPr/>
          <p:nvPr/>
        </p:nvSpPr>
        <p:spPr>
          <a:xfrm>
            <a:off x="2471997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301357DE-0A2A-45E1-BFC3-5CB9DEDDEB5D}"/>
              </a:ext>
            </a:extLst>
          </p:cNvPr>
          <p:cNvSpPr/>
          <p:nvPr/>
        </p:nvSpPr>
        <p:spPr>
          <a:xfrm>
            <a:off x="2636589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C87EF4D7-655C-47C4-B62D-78F37D0F49D3}"/>
              </a:ext>
            </a:extLst>
          </p:cNvPr>
          <p:cNvSpPr/>
          <p:nvPr/>
        </p:nvSpPr>
        <p:spPr>
          <a:xfrm>
            <a:off x="2581725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011E86ED-DB04-4467-AF79-800790F70A8E}"/>
              </a:ext>
            </a:extLst>
          </p:cNvPr>
          <p:cNvSpPr/>
          <p:nvPr/>
        </p:nvSpPr>
        <p:spPr>
          <a:xfrm>
            <a:off x="2691453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Oval 105">
            <a:extLst>
              <a:ext uri="{FF2B5EF4-FFF2-40B4-BE49-F238E27FC236}">
                <a16:creationId xmlns:a16="http://schemas.microsoft.com/office/drawing/2014/main" id="{AF31CED1-1ADD-4EF5-A6C8-73C12A6BB2B3}"/>
              </a:ext>
            </a:extLst>
          </p:cNvPr>
          <p:cNvSpPr/>
          <p:nvPr/>
        </p:nvSpPr>
        <p:spPr>
          <a:xfrm>
            <a:off x="1763337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6B74CD84-E3CE-430B-9C9B-FDC9702A8617}"/>
              </a:ext>
            </a:extLst>
          </p:cNvPr>
          <p:cNvSpPr/>
          <p:nvPr/>
        </p:nvSpPr>
        <p:spPr>
          <a:xfrm>
            <a:off x="1708473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B7428AA2-6557-4067-AAD4-599D28A63657}"/>
              </a:ext>
            </a:extLst>
          </p:cNvPr>
          <p:cNvSpPr/>
          <p:nvPr/>
        </p:nvSpPr>
        <p:spPr>
          <a:xfrm>
            <a:off x="18725811"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46C57483-B65D-42AA-8AF7-35DE2AA1134B}"/>
              </a:ext>
            </a:extLst>
          </p:cNvPr>
          <p:cNvSpPr/>
          <p:nvPr/>
        </p:nvSpPr>
        <p:spPr>
          <a:xfrm>
            <a:off x="1818201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58DF071D-0E59-4F0A-B312-1FDC931C3609}"/>
              </a:ext>
            </a:extLst>
          </p:cNvPr>
          <p:cNvSpPr/>
          <p:nvPr/>
        </p:nvSpPr>
        <p:spPr>
          <a:xfrm>
            <a:off x="13792899" y="1228024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940D9330-AA08-465A-B6FB-11DE9C5BD88E}"/>
              </a:ext>
            </a:extLst>
          </p:cNvPr>
          <p:cNvSpPr/>
          <p:nvPr/>
        </p:nvSpPr>
        <p:spPr>
          <a:xfrm>
            <a:off x="13792899" y="1173160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5B22A919-976C-4F09-90CF-A614D3CFC715}"/>
              </a:ext>
            </a:extLst>
          </p:cNvPr>
          <p:cNvGrpSpPr/>
          <p:nvPr/>
        </p:nvGrpSpPr>
        <p:grpSpPr>
          <a:xfrm>
            <a:off x="16456221" y="14234766"/>
            <a:ext cx="11073460" cy="9101213"/>
            <a:chOff x="16425042" y="10854679"/>
            <a:chExt cx="11073460" cy="9101213"/>
          </a:xfrm>
        </p:grpSpPr>
        <p:sp>
          <p:nvSpPr>
            <p:cNvPr id="81" name="Rectangle 80">
              <a:extLst>
                <a:ext uri="{FF2B5EF4-FFF2-40B4-BE49-F238E27FC236}">
                  <a16:creationId xmlns:a16="http://schemas.microsoft.com/office/drawing/2014/main" id="{8AA0CD2B-736E-4A0F-B7B4-C5DAFB3C6DEA}"/>
                </a:ext>
              </a:extLst>
            </p:cNvPr>
            <p:cNvSpPr/>
            <p:nvPr/>
          </p:nvSpPr>
          <p:spPr>
            <a:xfrm>
              <a:off x="16425042" y="10854679"/>
              <a:ext cx="10764982" cy="9101213"/>
            </a:xfrm>
            <a:prstGeom prst="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a:extLst>
                <a:ext uri="{FF2B5EF4-FFF2-40B4-BE49-F238E27FC236}">
                  <a16:creationId xmlns:a16="http://schemas.microsoft.com/office/drawing/2014/main" id="{C64208A1-D6C3-4E52-A515-22CD2FFF55E0}"/>
                </a:ext>
              </a:extLst>
            </p:cNvPr>
            <p:cNvSpPr txBox="1"/>
            <p:nvPr/>
          </p:nvSpPr>
          <p:spPr>
            <a:xfrm>
              <a:off x="16733520" y="10903687"/>
              <a:ext cx="10764982" cy="923330"/>
            </a:xfrm>
            <a:prstGeom prst="rect">
              <a:avLst/>
            </a:prstGeom>
            <a:noFill/>
          </p:spPr>
          <p:txBody>
            <a:bodyPr wrap="square" rtlCol="0">
              <a:spAutoFit/>
            </a:bodyPr>
            <a:lstStyle/>
            <a:p>
              <a:r>
                <a:rPr lang="en-US" sz="5400" dirty="0">
                  <a:solidFill>
                    <a:srgbClr val="39393B"/>
                  </a:solidFill>
                  <a:latin typeface="Bahnschrift SemiBold Condensed" panose="020B0502040204020203" pitchFamily="34" charset="0"/>
                </a:rPr>
                <a:t>NEIGHBORHOOD MAINTENANCE</a:t>
              </a:r>
            </a:p>
          </p:txBody>
        </p:sp>
        <p:pic>
          <p:nvPicPr>
            <p:cNvPr id="10" name="Picture 9">
              <a:extLst>
                <a:ext uri="{FF2B5EF4-FFF2-40B4-BE49-F238E27FC236}">
                  <a16:creationId xmlns:a16="http://schemas.microsoft.com/office/drawing/2014/main" id="{58395D21-0258-4697-9CDF-D59BC012B3A0}"/>
                </a:ext>
              </a:extLst>
            </p:cNvPr>
            <p:cNvPicPr>
              <a:picLocks noChangeAspect="1"/>
            </p:cNvPicPr>
            <p:nvPr/>
          </p:nvPicPr>
          <p:blipFill>
            <a:blip r:embed="rId7">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tretch>
              <a:fillRect/>
            </a:stretch>
          </p:blipFill>
          <p:spPr>
            <a:xfrm>
              <a:off x="16757803" y="11787066"/>
              <a:ext cx="10058420" cy="7772416"/>
            </a:xfrm>
            <a:prstGeom prst="rect">
              <a:avLst/>
            </a:prstGeom>
          </p:spPr>
        </p:pic>
      </p:grpSp>
      <p:grpSp>
        <p:nvGrpSpPr>
          <p:cNvPr id="28" name="Group 27">
            <a:extLst>
              <a:ext uri="{FF2B5EF4-FFF2-40B4-BE49-F238E27FC236}">
                <a16:creationId xmlns:a16="http://schemas.microsoft.com/office/drawing/2014/main" id="{77D138FD-C035-4811-8C2E-8C0BCA985B6A}"/>
              </a:ext>
            </a:extLst>
          </p:cNvPr>
          <p:cNvGrpSpPr/>
          <p:nvPr/>
        </p:nvGrpSpPr>
        <p:grpSpPr>
          <a:xfrm>
            <a:off x="6527553" y="12259398"/>
            <a:ext cx="8842887" cy="7438834"/>
            <a:chOff x="7563174" y="8765011"/>
            <a:chExt cx="8842887" cy="7438834"/>
          </a:xfrm>
        </p:grpSpPr>
        <p:sp>
          <p:nvSpPr>
            <p:cNvPr id="87" name="Rectangle 86">
              <a:extLst>
                <a:ext uri="{FF2B5EF4-FFF2-40B4-BE49-F238E27FC236}">
                  <a16:creationId xmlns:a16="http://schemas.microsoft.com/office/drawing/2014/main" id="{59371B43-7AAD-4C75-AEDD-74C19436A55E}"/>
                </a:ext>
              </a:extLst>
            </p:cNvPr>
            <p:cNvSpPr/>
            <p:nvPr/>
          </p:nvSpPr>
          <p:spPr>
            <a:xfrm>
              <a:off x="7563174" y="8788211"/>
              <a:ext cx="8626607" cy="7415634"/>
            </a:xfrm>
            <a:prstGeom prst="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extBox 87">
              <a:extLst>
                <a:ext uri="{FF2B5EF4-FFF2-40B4-BE49-F238E27FC236}">
                  <a16:creationId xmlns:a16="http://schemas.microsoft.com/office/drawing/2014/main" id="{00D683EB-1F6D-4D7C-8A13-D4E0CD8A61F9}"/>
                </a:ext>
              </a:extLst>
            </p:cNvPr>
            <p:cNvSpPr txBox="1"/>
            <p:nvPr/>
          </p:nvSpPr>
          <p:spPr>
            <a:xfrm>
              <a:off x="7779454" y="8765011"/>
              <a:ext cx="8626607" cy="739918"/>
            </a:xfrm>
            <a:prstGeom prst="rect">
              <a:avLst/>
            </a:prstGeom>
            <a:noFill/>
          </p:spPr>
          <p:txBody>
            <a:bodyPr wrap="square" rtlCol="0">
              <a:spAutoFit/>
            </a:bodyPr>
            <a:lstStyle/>
            <a:p>
              <a:r>
                <a:rPr lang="en-US" sz="5400" dirty="0">
                  <a:solidFill>
                    <a:srgbClr val="39393B"/>
                  </a:solidFill>
                  <a:latin typeface="Bahnschrift SemiBold Condensed" panose="020B0502040204020203" pitchFamily="34" charset="0"/>
                </a:rPr>
                <a:t>POOR QUALITY INDEX</a:t>
              </a:r>
            </a:p>
          </p:txBody>
        </p:sp>
        <p:pic>
          <p:nvPicPr>
            <p:cNvPr id="14" name="Picture 13">
              <a:extLst>
                <a:ext uri="{FF2B5EF4-FFF2-40B4-BE49-F238E27FC236}">
                  <a16:creationId xmlns:a16="http://schemas.microsoft.com/office/drawing/2014/main" id="{08DF15A2-AA10-4874-83AB-1E4B0E78A18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33275" y="9619380"/>
              <a:ext cx="8060398" cy="6228489"/>
            </a:xfrm>
            <a:prstGeom prst="rect">
              <a:avLst/>
            </a:prstGeom>
          </p:spPr>
        </p:pic>
      </p:grpSp>
      <p:sp>
        <p:nvSpPr>
          <p:cNvPr id="89" name="Oval 88">
            <a:extLst>
              <a:ext uri="{FF2B5EF4-FFF2-40B4-BE49-F238E27FC236}">
                <a16:creationId xmlns:a16="http://schemas.microsoft.com/office/drawing/2014/main" id="{E369ABCA-EAF7-4EA5-8C8C-1BD152487691}"/>
              </a:ext>
            </a:extLst>
          </p:cNvPr>
          <p:cNvSpPr/>
          <p:nvPr/>
        </p:nvSpPr>
        <p:spPr>
          <a:xfrm>
            <a:off x="1379289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816452D7-C3BF-4CE7-811D-1ED0BCD95746}"/>
              </a:ext>
            </a:extLst>
          </p:cNvPr>
          <p:cNvSpPr/>
          <p:nvPr/>
        </p:nvSpPr>
        <p:spPr>
          <a:xfrm>
            <a:off x="1489017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AF6CC47A-06FD-407F-9E3A-A2E003BFE11E}"/>
              </a:ext>
            </a:extLst>
          </p:cNvPr>
          <p:cNvSpPr/>
          <p:nvPr/>
        </p:nvSpPr>
        <p:spPr>
          <a:xfrm>
            <a:off x="1434153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45BCBC22-47DF-425C-B398-30C59E2FA9C9}"/>
              </a:ext>
            </a:extLst>
          </p:cNvPr>
          <p:cNvSpPr/>
          <p:nvPr/>
        </p:nvSpPr>
        <p:spPr>
          <a:xfrm>
            <a:off x="1598745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70BC46AC-9F39-43CA-970B-097F9211FF2C}"/>
              </a:ext>
            </a:extLst>
          </p:cNvPr>
          <p:cNvSpPr/>
          <p:nvPr/>
        </p:nvSpPr>
        <p:spPr>
          <a:xfrm>
            <a:off x="15438819" y="10634327"/>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38B12543-7338-47F8-8D28-E040B2DBC1D7}"/>
              </a:ext>
            </a:extLst>
          </p:cNvPr>
          <p:cNvGrpSpPr/>
          <p:nvPr/>
        </p:nvGrpSpPr>
        <p:grpSpPr>
          <a:xfrm>
            <a:off x="28437877" y="12682583"/>
            <a:ext cx="8811471" cy="7423460"/>
            <a:chOff x="28614135" y="9950609"/>
            <a:chExt cx="8811471" cy="7423460"/>
          </a:xfrm>
        </p:grpSpPr>
        <p:sp>
          <p:nvSpPr>
            <p:cNvPr id="118" name="Rectangle 117">
              <a:extLst>
                <a:ext uri="{FF2B5EF4-FFF2-40B4-BE49-F238E27FC236}">
                  <a16:creationId xmlns:a16="http://schemas.microsoft.com/office/drawing/2014/main" id="{0F41F599-D4C1-4EAA-824B-7914DBA7DFAF}"/>
                </a:ext>
              </a:extLst>
            </p:cNvPr>
            <p:cNvSpPr/>
            <p:nvPr/>
          </p:nvSpPr>
          <p:spPr>
            <a:xfrm>
              <a:off x="28614135" y="9958435"/>
              <a:ext cx="8626607" cy="7415634"/>
            </a:xfrm>
            <a:prstGeom prst="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C812662A-CDDB-42BB-B520-88FFDD05E15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8890270" y="10827390"/>
              <a:ext cx="8065008" cy="6232052"/>
            </a:xfrm>
            <a:prstGeom prst="rect">
              <a:avLst/>
            </a:prstGeom>
          </p:spPr>
        </p:pic>
        <p:sp>
          <p:nvSpPr>
            <p:cNvPr id="104" name="TextBox 103">
              <a:extLst>
                <a:ext uri="{FF2B5EF4-FFF2-40B4-BE49-F238E27FC236}">
                  <a16:creationId xmlns:a16="http://schemas.microsoft.com/office/drawing/2014/main" id="{A6030EDB-35DC-429C-999A-6B0AA81F58E3}"/>
                </a:ext>
              </a:extLst>
            </p:cNvPr>
            <p:cNvSpPr txBox="1"/>
            <p:nvPr/>
          </p:nvSpPr>
          <p:spPr>
            <a:xfrm>
              <a:off x="28798999" y="9950609"/>
              <a:ext cx="8626607" cy="923330"/>
            </a:xfrm>
            <a:prstGeom prst="rect">
              <a:avLst/>
            </a:prstGeom>
            <a:noFill/>
          </p:spPr>
          <p:txBody>
            <a:bodyPr wrap="square" rtlCol="0">
              <a:spAutoFit/>
            </a:bodyPr>
            <a:lstStyle/>
            <a:p>
              <a:r>
                <a:rPr lang="en-US" sz="5400" dirty="0">
                  <a:solidFill>
                    <a:srgbClr val="39393B"/>
                  </a:solidFill>
                  <a:latin typeface="Bahnschrift SemiBold Condensed" panose="020B0502040204020203" pitchFamily="34" charset="0"/>
                </a:rPr>
                <a:t>HOUSING ADEQUACY</a:t>
              </a:r>
            </a:p>
          </p:txBody>
        </p:sp>
      </p:grpSp>
      <p:sp>
        <p:nvSpPr>
          <p:cNvPr id="119" name="Oval 118">
            <a:extLst>
              <a:ext uri="{FF2B5EF4-FFF2-40B4-BE49-F238E27FC236}">
                <a16:creationId xmlns:a16="http://schemas.microsoft.com/office/drawing/2014/main" id="{5E262815-E96E-4750-AED4-04C7FD6DE85B}"/>
              </a:ext>
            </a:extLst>
          </p:cNvPr>
          <p:cNvSpPr/>
          <p:nvPr/>
        </p:nvSpPr>
        <p:spPr>
          <a:xfrm>
            <a:off x="28011819" y="10629925"/>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5E0B93AA-F65D-4A9A-8875-3EF47B1BEE44}"/>
              </a:ext>
            </a:extLst>
          </p:cNvPr>
          <p:cNvSpPr/>
          <p:nvPr/>
        </p:nvSpPr>
        <p:spPr>
          <a:xfrm>
            <a:off x="27463179" y="10629925"/>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8246F5B1-0E7D-46F4-81B2-EAEE87A0D83C}"/>
              </a:ext>
            </a:extLst>
          </p:cNvPr>
          <p:cNvSpPr/>
          <p:nvPr/>
        </p:nvSpPr>
        <p:spPr>
          <a:xfrm>
            <a:off x="29109099" y="10629925"/>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4841161B-5098-4599-A2A0-6D6A0FB05C13}"/>
              </a:ext>
            </a:extLst>
          </p:cNvPr>
          <p:cNvSpPr/>
          <p:nvPr/>
        </p:nvSpPr>
        <p:spPr>
          <a:xfrm>
            <a:off x="28560459" y="10629925"/>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A655ACE4-C5F3-4C01-9EBA-EA08BF1ECEEB}"/>
              </a:ext>
            </a:extLst>
          </p:cNvPr>
          <p:cNvSpPr/>
          <p:nvPr/>
        </p:nvSpPr>
        <p:spPr>
          <a:xfrm>
            <a:off x="29657739" y="10629925"/>
            <a:ext cx="457200" cy="457200"/>
          </a:xfrm>
          <a:prstGeom prst="ellipse">
            <a:avLst/>
          </a:prstGeom>
          <a:solidFill>
            <a:srgbClr val="39393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CAE321FB-A7A6-4D41-802F-1B0AD4789071}"/>
              </a:ext>
            </a:extLst>
          </p:cNvPr>
          <p:cNvSpPr/>
          <p:nvPr/>
        </p:nvSpPr>
        <p:spPr>
          <a:xfrm>
            <a:off x="31755217" y="6312945"/>
            <a:ext cx="11759623" cy="4052469"/>
          </a:xfrm>
          <a:prstGeom prst="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a:extLst>
              <a:ext uri="{FF2B5EF4-FFF2-40B4-BE49-F238E27FC236}">
                <a16:creationId xmlns:a16="http://schemas.microsoft.com/office/drawing/2014/main" id="{CDAB1EC4-C440-4371-A1D2-8F6D3D49A6CE}"/>
              </a:ext>
            </a:extLst>
          </p:cNvPr>
          <p:cNvSpPr txBox="1"/>
          <p:nvPr/>
        </p:nvSpPr>
        <p:spPr>
          <a:xfrm>
            <a:off x="31993253" y="6651189"/>
            <a:ext cx="11234107" cy="3416320"/>
          </a:xfrm>
          <a:prstGeom prst="rect">
            <a:avLst/>
          </a:prstGeom>
          <a:solidFill>
            <a:schemeClr val="bg1"/>
          </a:solidFill>
        </p:spPr>
        <p:txBody>
          <a:bodyPr wrap="square" rtlCol="0">
            <a:spAutoFit/>
          </a:bodyPr>
          <a:lstStyle/>
          <a:p>
            <a:r>
              <a:rPr lang="en-US" sz="2400" dirty="0">
                <a:solidFill>
                  <a:srgbClr val="39393B"/>
                </a:solidFill>
              </a:rPr>
              <a:t>Table 2 displays results of this analysis. We find that our maintenance index follows the hypothesized relationship with water loss as individuals in living in zones with higher scores have a higher likelihood to have a claim. Conversely, both the PQI and housing adequacy measures have the opposite relationship with water loss than was hypothesized. The findings indicate that individuals living in neighborhoods with more poor quality/adequate housing are less likely to file a claim. The results require further investigation including adding additional metropolitan areas (seen in teal on the maps) and measuring neighborhood characteristics at a more finite scale (namely Census tracts).</a:t>
            </a:r>
            <a:endParaRPr lang="en-US" sz="800" dirty="0">
              <a:solidFill>
                <a:srgbClr val="39393B"/>
              </a:solidFill>
            </a:endParaRPr>
          </a:p>
        </p:txBody>
      </p:sp>
      <p:graphicFrame>
        <p:nvGraphicFramePr>
          <p:cNvPr id="44" name="Table 43">
            <a:extLst>
              <a:ext uri="{FF2B5EF4-FFF2-40B4-BE49-F238E27FC236}">
                <a16:creationId xmlns:a16="http://schemas.microsoft.com/office/drawing/2014/main" id="{A3CBDD73-9A41-497C-B8FB-7A9905541D72}"/>
              </a:ext>
            </a:extLst>
          </p:cNvPr>
          <p:cNvGraphicFramePr>
            <a:graphicFrameLocks noGrp="1"/>
          </p:cNvGraphicFramePr>
          <p:nvPr>
            <p:extLst>
              <p:ext uri="{D42A27DB-BD31-4B8C-83A1-F6EECF244321}">
                <p14:modId xmlns:p14="http://schemas.microsoft.com/office/powerpoint/2010/main" val="2329313230"/>
              </p:ext>
            </p:extLst>
          </p:nvPr>
        </p:nvGraphicFramePr>
        <p:xfrm>
          <a:off x="17418241" y="24025578"/>
          <a:ext cx="9054719" cy="7496175"/>
        </p:xfrm>
        <a:graphic>
          <a:graphicData uri="http://schemas.openxmlformats.org/drawingml/2006/table">
            <a:tbl>
              <a:tblPr>
                <a:tableStyleId>{5C22544A-7EE6-4342-B048-85BDC9FD1C3A}</a:tableStyleId>
              </a:tblPr>
              <a:tblGrid>
                <a:gridCol w="5848350">
                  <a:extLst>
                    <a:ext uri="{9D8B030D-6E8A-4147-A177-3AD203B41FA5}">
                      <a16:colId xmlns:a16="http://schemas.microsoft.com/office/drawing/2014/main" val="1828132764"/>
                    </a:ext>
                  </a:extLst>
                </a:gridCol>
                <a:gridCol w="2023110">
                  <a:extLst>
                    <a:ext uri="{9D8B030D-6E8A-4147-A177-3AD203B41FA5}">
                      <a16:colId xmlns:a16="http://schemas.microsoft.com/office/drawing/2014/main" val="2942248202"/>
                    </a:ext>
                  </a:extLst>
                </a:gridCol>
                <a:gridCol w="1183259">
                  <a:extLst>
                    <a:ext uri="{9D8B030D-6E8A-4147-A177-3AD203B41FA5}">
                      <a16:colId xmlns:a16="http://schemas.microsoft.com/office/drawing/2014/main" val="563162301"/>
                    </a:ext>
                  </a:extLst>
                </a:gridCol>
              </a:tblGrid>
              <a:tr h="190500">
                <a:tc gridSpan="3">
                  <a:txBody>
                    <a:bodyPr/>
                    <a:lstStyle/>
                    <a:p>
                      <a:pPr algn="l" rtl="0" fontAlgn="ctr"/>
                      <a:r>
                        <a:rPr lang="en-US" sz="2400" b="1" i="0" u="none" strike="noStrike" dirty="0">
                          <a:solidFill>
                            <a:srgbClr val="000000"/>
                          </a:solidFill>
                          <a:effectLst/>
                          <a:latin typeface="Bahnschrift SemiCondensed" panose="020B0502040204020203" pitchFamily="34" charset="0"/>
                        </a:rPr>
                        <a:t>Table 1 - Variables and their Factor Loadings in Maintenance Index</a:t>
                      </a:r>
                    </a:p>
                  </a:txBody>
                  <a:tcPr marL="9525" marR="9525" marT="9525" marB="0" anchor="ctr">
                    <a:solidFill>
                      <a:schemeClr val="bg1"/>
                    </a:solidFill>
                  </a:tcPr>
                </a:tc>
                <a:tc hMerge="1">
                  <a:txBody>
                    <a:bodyPr/>
                    <a:lstStyle/>
                    <a:p>
                      <a:pPr algn="l" fontAlgn="ctr"/>
                      <a:endParaRPr lang="en-US" sz="1100" b="1" i="0" u="none" strike="noStrike" dirty="0">
                        <a:solidFill>
                          <a:srgbClr val="000000"/>
                        </a:solidFill>
                        <a:effectLst/>
                        <a:latin typeface="Calibri" panose="020F0502020204030204" pitchFamily="34" charset="0"/>
                      </a:endParaRPr>
                    </a:p>
                  </a:txBody>
                  <a:tcPr marL="9525" marR="9525" marT="9525" marB="0" anchor="ctr"/>
                </a:tc>
                <a:tc hMerge="1">
                  <a:txBody>
                    <a:bodyPr/>
                    <a:lstStyle/>
                    <a:p>
                      <a:pPr algn="l" fontAlgn="ctr"/>
                      <a:endParaRPr lang="en-US" sz="1100" b="1"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938564794"/>
                  </a:ext>
                </a:extLst>
              </a:tr>
              <a:tr h="190500">
                <a:tc>
                  <a:txBody>
                    <a:bodyPr/>
                    <a:lstStyle/>
                    <a:p>
                      <a:pPr algn="l" rtl="0" fontAlgn="ctr"/>
                      <a:r>
                        <a:rPr lang="en-US" sz="2400" b="1" u="none" strike="noStrike" dirty="0">
                          <a:solidFill>
                            <a:schemeClr val="bg1"/>
                          </a:solidFill>
                          <a:effectLst/>
                        </a:rPr>
                        <a:t>Variable Description </a:t>
                      </a:r>
                      <a:endParaRPr lang="en-US" sz="2400" b="1" i="0" u="none" strike="noStrike" dirty="0">
                        <a:solidFill>
                          <a:schemeClr val="bg1"/>
                        </a:solidFill>
                        <a:effectLst/>
                        <a:latin typeface="Arial" panose="020B0604020202020204" pitchFamily="34" charset="0"/>
                      </a:endParaRPr>
                    </a:p>
                  </a:txBody>
                  <a:tcPr marL="9525" marR="9525" marT="9525" marB="0" anchor="b">
                    <a:solidFill>
                      <a:srgbClr val="67AFB7"/>
                    </a:solidFill>
                  </a:tcPr>
                </a:tc>
                <a:tc>
                  <a:txBody>
                    <a:bodyPr/>
                    <a:lstStyle/>
                    <a:p>
                      <a:pPr algn="l" fontAlgn="ctr"/>
                      <a:r>
                        <a:rPr lang="en-US" sz="2400" b="1" u="none" strike="noStrike" dirty="0">
                          <a:solidFill>
                            <a:schemeClr val="bg1"/>
                          </a:solidFill>
                          <a:effectLst/>
                        </a:rPr>
                        <a:t>Variable in AHS</a:t>
                      </a:r>
                      <a:endParaRPr lang="en-US" sz="2400" b="1" i="0" u="none" strike="noStrike" dirty="0">
                        <a:solidFill>
                          <a:schemeClr val="bg1"/>
                        </a:solidFill>
                        <a:effectLst/>
                        <a:latin typeface="Calibri" panose="020F0502020204030204" pitchFamily="34" charset="0"/>
                      </a:endParaRPr>
                    </a:p>
                  </a:txBody>
                  <a:tcPr marL="9525" marR="9525" marT="9525" marB="0" anchor="b">
                    <a:solidFill>
                      <a:srgbClr val="67AFB7"/>
                    </a:solidFill>
                  </a:tcPr>
                </a:tc>
                <a:tc>
                  <a:txBody>
                    <a:bodyPr/>
                    <a:lstStyle/>
                    <a:p>
                      <a:pPr algn="ctr" fontAlgn="ctr"/>
                      <a:r>
                        <a:rPr lang="en-US" sz="2400" b="1" u="none" strike="noStrike" dirty="0">
                          <a:solidFill>
                            <a:schemeClr val="bg1"/>
                          </a:solidFill>
                          <a:effectLst/>
                        </a:rPr>
                        <a:t>Score </a:t>
                      </a:r>
                    </a:p>
                    <a:p>
                      <a:pPr algn="ctr" fontAlgn="ctr"/>
                      <a:r>
                        <a:rPr lang="en-US" sz="2400" b="1" u="none" strike="noStrike" dirty="0">
                          <a:solidFill>
                            <a:schemeClr val="bg1"/>
                          </a:solidFill>
                          <a:effectLst/>
                        </a:rPr>
                        <a:t>(Weight)</a:t>
                      </a:r>
                      <a:endParaRPr lang="en-US" sz="2400" b="1" i="0" u="none" strike="noStrike" dirty="0">
                        <a:solidFill>
                          <a:schemeClr val="bg1"/>
                        </a:solidFill>
                        <a:effectLst/>
                        <a:latin typeface="Calibri" panose="020F0502020204030204" pitchFamily="34" charset="0"/>
                      </a:endParaRPr>
                    </a:p>
                  </a:txBody>
                  <a:tcPr marL="9525" marR="9525" marT="9525" marB="0" anchor="ctr">
                    <a:solidFill>
                      <a:srgbClr val="67AFB7"/>
                    </a:solidFill>
                  </a:tcPr>
                </a:tc>
                <a:extLst>
                  <a:ext uri="{0D108BD9-81ED-4DB2-BD59-A6C34878D82A}">
                    <a16:rowId xmlns:a16="http://schemas.microsoft.com/office/drawing/2014/main" val="1934915083"/>
                  </a:ext>
                </a:extLst>
              </a:tr>
              <a:tr h="190500">
                <a:tc>
                  <a:txBody>
                    <a:bodyPr/>
                    <a:lstStyle/>
                    <a:p>
                      <a:pPr algn="l" rtl="0" fontAlgn="ctr"/>
                      <a:r>
                        <a:rPr lang="en-US" sz="2400" u="none" strike="noStrike" dirty="0">
                          <a:effectLst/>
                        </a:rPr>
                        <a:t>Age of Home </a:t>
                      </a:r>
                      <a:endParaRPr lang="en-US" sz="2400" b="0" i="0" u="none" strike="noStrike" dirty="0">
                        <a:solidFill>
                          <a:srgbClr val="000000"/>
                        </a:solidFill>
                        <a:effectLst/>
                        <a:latin typeface="Arial" panose="020B0604020202020204" pitchFamily="34" charset="0"/>
                      </a:endParaRPr>
                    </a:p>
                  </a:txBody>
                  <a:tcPr marL="9525" marR="9525" marT="9525" marB="0" anchor="ctr">
                    <a:solidFill>
                      <a:schemeClr val="bg1"/>
                    </a:solidFill>
                  </a:tcPr>
                </a:tc>
                <a:tc>
                  <a:txBody>
                    <a:bodyPr/>
                    <a:lstStyle/>
                    <a:p>
                      <a:pPr algn="l" fontAlgn="ctr"/>
                      <a:r>
                        <a:rPr lang="en-US" sz="2400" u="none" strike="noStrike">
                          <a:effectLst/>
                        </a:rPr>
                        <a:t>BUILT</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tc>
                  <a:txBody>
                    <a:bodyPr/>
                    <a:lstStyle/>
                    <a:p>
                      <a:pPr algn="ctr" fontAlgn="ctr"/>
                      <a:r>
                        <a:rPr lang="en-US" sz="2400" u="none" strike="noStrike" dirty="0">
                          <a:effectLst/>
                        </a:rPr>
                        <a:t>0.147</a:t>
                      </a:r>
                      <a:endParaRPr lang="en-US" sz="2400" b="0" i="0" u="none" strike="noStrike" dirty="0">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2019230723"/>
                  </a:ext>
                </a:extLst>
              </a:tr>
              <a:tr h="190500">
                <a:tc>
                  <a:txBody>
                    <a:bodyPr/>
                    <a:lstStyle/>
                    <a:p>
                      <a:pPr algn="l" rtl="0" fontAlgn="ctr"/>
                      <a:r>
                        <a:rPr lang="en-US" sz="2400" u="none" strike="noStrike" dirty="0">
                          <a:effectLst/>
                        </a:rPr>
                        <a:t>Fuses blown or circuit breakers tripped</a:t>
                      </a:r>
                      <a:endParaRPr lang="en-US" sz="2400" b="0" i="0" u="none" strike="noStrike" dirty="0">
                        <a:solidFill>
                          <a:srgbClr val="000000"/>
                        </a:solidFill>
                        <a:effectLst/>
                        <a:latin typeface="Arial" panose="020B0604020202020204" pitchFamily="34" charset="0"/>
                      </a:endParaRPr>
                    </a:p>
                  </a:txBody>
                  <a:tcPr marL="9525" marR="9525" marT="9525" marB="0" anchor="ctr">
                    <a:solidFill>
                      <a:schemeClr val="bg1"/>
                    </a:solidFill>
                  </a:tcPr>
                </a:tc>
                <a:tc>
                  <a:txBody>
                    <a:bodyPr/>
                    <a:lstStyle/>
                    <a:p>
                      <a:pPr algn="l" fontAlgn="ctr"/>
                      <a:r>
                        <a:rPr lang="en-US" sz="2400" u="none" strike="noStrike">
                          <a:effectLst/>
                        </a:rPr>
                        <a:t>IFBLOW</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tc>
                  <a:txBody>
                    <a:bodyPr/>
                    <a:lstStyle/>
                    <a:p>
                      <a:pPr algn="ctr" fontAlgn="ctr"/>
                      <a:r>
                        <a:rPr lang="en-US" sz="2400" u="none" strike="noStrike" dirty="0">
                          <a:effectLst/>
                        </a:rPr>
                        <a:t>0.156</a:t>
                      </a:r>
                      <a:endParaRPr lang="en-US" sz="2400" b="0" i="0" u="none" strike="noStrike" dirty="0">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3958648418"/>
                  </a:ext>
                </a:extLst>
              </a:tr>
              <a:tr h="190500">
                <a:tc>
                  <a:txBody>
                    <a:bodyPr/>
                    <a:lstStyle/>
                    <a:p>
                      <a:pPr algn="l" rtl="0" fontAlgn="ctr"/>
                      <a:r>
                        <a:rPr lang="en-US" sz="2400" u="none" strike="noStrike" dirty="0">
                          <a:effectLst/>
                        </a:rPr>
                        <a:t>Any inside water leaks in last 12 months</a:t>
                      </a:r>
                      <a:endParaRPr lang="en-US" sz="2400" b="0" i="0" u="none" strike="noStrike" dirty="0">
                        <a:solidFill>
                          <a:srgbClr val="000000"/>
                        </a:solidFill>
                        <a:effectLst/>
                        <a:latin typeface="Arial" panose="020B0604020202020204" pitchFamily="34" charset="0"/>
                      </a:endParaRPr>
                    </a:p>
                  </a:txBody>
                  <a:tcPr marL="9525" marR="9525" marT="9525" marB="0" anchor="ctr">
                    <a:solidFill>
                      <a:schemeClr val="bg1"/>
                    </a:solidFill>
                  </a:tcPr>
                </a:tc>
                <a:tc>
                  <a:txBody>
                    <a:bodyPr/>
                    <a:lstStyle/>
                    <a:p>
                      <a:pPr algn="l" fontAlgn="ctr"/>
                      <a:r>
                        <a:rPr lang="en-US" sz="2400" u="none" strike="noStrike">
                          <a:effectLst/>
                        </a:rPr>
                        <a:t>ILEAK</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tc>
                  <a:txBody>
                    <a:bodyPr/>
                    <a:lstStyle/>
                    <a:p>
                      <a:pPr algn="ctr" fontAlgn="ctr"/>
                      <a:r>
                        <a:rPr lang="en-US" sz="2400" u="none" strike="noStrike">
                          <a:effectLst/>
                        </a:rPr>
                        <a:t>0.169</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1377116438"/>
                  </a:ext>
                </a:extLst>
              </a:tr>
              <a:tr h="190500">
                <a:tc>
                  <a:txBody>
                    <a:bodyPr/>
                    <a:lstStyle/>
                    <a:p>
                      <a:pPr algn="l" rtl="0" fontAlgn="b"/>
                      <a:r>
                        <a:rPr lang="en-US" sz="2400" u="none" strike="noStrike" dirty="0">
                          <a:effectLst/>
                        </a:rPr>
                        <a:t>Any outside water leaks in last 12 months</a:t>
                      </a:r>
                      <a:endParaRPr lang="en-US" sz="2400" b="0" i="0" u="none" strike="noStrike" dirty="0">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LEAK</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0.245</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59620558"/>
                  </a:ext>
                </a:extLst>
              </a:tr>
              <a:tr h="190500">
                <a:tc>
                  <a:txBody>
                    <a:bodyPr/>
                    <a:lstStyle/>
                    <a:p>
                      <a:pPr algn="l" rtl="0" fontAlgn="b"/>
                      <a:r>
                        <a:rPr lang="en-US" sz="2400" u="none" strike="noStrike">
                          <a:effectLst/>
                        </a:rPr>
                        <a:t>Any toilet breakdowns in last 3 months</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IFTLT</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0.15</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763240883"/>
                  </a:ext>
                </a:extLst>
              </a:tr>
              <a:tr h="190500">
                <a:tc>
                  <a:txBody>
                    <a:bodyPr/>
                    <a:lstStyle/>
                    <a:p>
                      <a:pPr algn="l" rtl="0" fontAlgn="b"/>
                      <a:r>
                        <a:rPr lang="en-US" sz="2400" u="none" strike="noStrike">
                          <a:effectLst/>
                        </a:rPr>
                        <a:t>Sewage system broke down</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IFSEW</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0.132</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2879781803"/>
                  </a:ext>
                </a:extLst>
              </a:tr>
              <a:tr h="190500">
                <a:tc>
                  <a:txBody>
                    <a:bodyPr/>
                    <a:lstStyle/>
                    <a:p>
                      <a:pPr algn="l" rtl="0" fontAlgn="b"/>
                      <a:r>
                        <a:rPr lang="en-US" sz="2400" u="none" strike="noStrike">
                          <a:effectLst/>
                        </a:rPr>
                        <a:t>Holes/cracks or crumbling in foundation</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ECRUMB*</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0.243</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4069104163"/>
                  </a:ext>
                </a:extLst>
              </a:tr>
              <a:tr h="190500">
                <a:tc>
                  <a:txBody>
                    <a:bodyPr/>
                    <a:lstStyle/>
                    <a:p>
                      <a:pPr algn="l" rtl="0" fontAlgn="b"/>
                      <a:r>
                        <a:rPr lang="en-US" sz="2400" u="none" strike="noStrike">
                          <a:effectLst/>
                        </a:rPr>
                        <a:t>Roof missing shingles/other roofing materials</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EMISSR*</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0.275</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564816511"/>
                  </a:ext>
                </a:extLst>
              </a:tr>
              <a:tr h="190500">
                <a:tc>
                  <a:txBody>
                    <a:bodyPr/>
                    <a:lstStyle/>
                    <a:p>
                      <a:pPr algn="l" rtl="0" fontAlgn="b"/>
                      <a:r>
                        <a:rPr lang="en-US" sz="2400" u="none" strike="noStrike">
                          <a:effectLst/>
                        </a:rPr>
                        <a:t>Roof has holes</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EHOLER*</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0.306</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3527162068"/>
                  </a:ext>
                </a:extLst>
              </a:tr>
              <a:tr h="190500">
                <a:tc>
                  <a:txBody>
                    <a:bodyPr/>
                    <a:lstStyle/>
                    <a:p>
                      <a:pPr algn="l" rtl="0" fontAlgn="b"/>
                      <a:r>
                        <a:rPr lang="en-US" sz="2400" u="none" strike="noStrike">
                          <a:effectLst/>
                        </a:rPr>
                        <a:t>Roof’s surface sags or is uneven</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ESAGR</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0.305</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3724961855"/>
                  </a:ext>
                </a:extLst>
              </a:tr>
              <a:tr h="190500">
                <a:tc>
                  <a:txBody>
                    <a:bodyPr/>
                    <a:lstStyle/>
                    <a:p>
                      <a:pPr algn="l" rtl="0" fontAlgn="b"/>
                      <a:r>
                        <a:rPr lang="en-US" sz="2400" u="none" strike="noStrike">
                          <a:effectLst/>
                        </a:rPr>
                        <a:t>Outside walls missing siding/bricks/etc</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EMISSW*</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0.284</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1680654452"/>
                  </a:ext>
                </a:extLst>
              </a:tr>
              <a:tr h="190500">
                <a:tc>
                  <a:txBody>
                    <a:bodyPr/>
                    <a:lstStyle/>
                    <a:p>
                      <a:pPr algn="l" rtl="0" fontAlgn="b"/>
                      <a:r>
                        <a:rPr lang="en-US" sz="2400" u="none" strike="noStrike">
                          <a:effectLst/>
                        </a:rPr>
                        <a:t>Outside walls slope/lean/slant/buckle</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ESLOPW*</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0.283</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3786246551"/>
                  </a:ext>
                </a:extLst>
              </a:tr>
              <a:tr h="190500">
                <a:tc>
                  <a:txBody>
                    <a:bodyPr/>
                    <a:lstStyle/>
                    <a:p>
                      <a:pPr algn="l" rtl="0" fontAlgn="b"/>
                      <a:r>
                        <a:rPr lang="en-US" sz="2400" u="none" strike="noStrike">
                          <a:effectLst/>
                        </a:rPr>
                        <a:t>Windows broken</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EBROKE*</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0.26</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2132403148"/>
                  </a:ext>
                </a:extLst>
              </a:tr>
              <a:tr h="190500">
                <a:tc>
                  <a:txBody>
                    <a:bodyPr/>
                    <a:lstStyle/>
                    <a:p>
                      <a:pPr algn="l" rtl="0" fontAlgn="b"/>
                      <a:r>
                        <a:rPr lang="en-US" sz="2400" u="none" strike="noStrike">
                          <a:effectLst/>
                        </a:rPr>
                        <a:t>Windows boarded up</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EBOARD</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0.191</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2569873536"/>
                  </a:ext>
                </a:extLst>
              </a:tr>
              <a:tr h="190500">
                <a:tc>
                  <a:txBody>
                    <a:bodyPr/>
                    <a:lstStyle/>
                    <a:p>
                      <a:pPr algn="l" rtl="0" fontAlgn="b"/>
                      <a:r>
                        <a:rPr lang="en-US" sz="2400" u="none" strike="noStrike">
                          <a:effectLst/>
                        </a:rPr>
                        <a:t>Open cracks wider than dime</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CRACKS</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0.317</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4017545786"/>
                  </a:ext>
                </a:extLst>
              </a:tr>
              <a:tr h="190500">
                <a:tc>
                  <a:txBody>
                    <a:bodyPr/>
                    <a:lstStyle/>
                    <a:p>
                      <a:pPr algn="l" rtl="0" fontAlgn="b"/>
                      <a:r>
                        <a:rPr lang="en-US" sz="2400" u="none" strike="noStrike">
                          <a:effectLst/>
                        </a:rPr>
                        <a:t>Holes in floor</a:t>
                      </a:r>
                      <a:endParaRPr lang="en-US" sz="2400" b="0" i="0" u="none" strike="noStrike">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HOLES*</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ctr"/>
                      <a:r>
                        <a:rPr lang="en-US" sz="2400" u="none" strike="noStrike">
                          <a:effectLst/>
                        </a:rPr>
                        <a:t>0.234</a:t>
                      </a:r>
                      <a:endParaRPr lang="en-US" sz="2400" b="0" i="0" u="none" strike="noStrike">
                        <a:solidFill>
                          <a:srgbClr val="000000"/>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2566688495"/>
                  </a:ext>
                </a:extLst>
              </a:tr>
              <a:tr h="190500">
                <a:tc>
                  <a:txBody>
                    <a:bodyPr/>
                    <a:lstStyle/>
                    <a:p>
                      <a:pPr algn="l" rtl="0" fontAlgn="b"/>
                      <a:r>
                        <a:rPr lang="en-US" sz="2400" u="none" strike="noStrike" dirty="0">
                          <a:effectLst/>
                        </a:rPr>
                        <a:t>Area of peeling paint</a:t>
                      </a:r>
                      <a:endParaRPr lang="en-US" sz="2400" b="0" i="0" u="none" strike="noStrike" dirty="0">
                        <a:solidFill>
                          <a:srgbClr val="000000"/>
                        </a:solidFill>
                        <a:effectLst/>
                        <a:latin typeface="Arial" panose="020B0604020202020204" pitchFamily="34" charset="0"/>
                      </a:endParaRPr>
                    </a:p>
                  </a:txBody>
                  <a:tcPr marL="9525" marR="9525" marT="9525" marB="0" anchor="b">
                    <a:solidFill>
                      <a:schemeClr val="bg1"/>
                    </a:solidFill>
                  </a:tcPr>
                </a:tc>
                <a:tc>
                  <a:txBody>
                    <a:bodyPr/>
                    <a:lstStyle/>
                    <a:p>
                      <a:pPr algn="l" fontAlgn="b"/>
                      <a:r>
                        <a:rPr lang="en-US" sz="2400" u="none" strike="noStrike">
                          <a:effectLst/>
                        </a:rPr>
                        <a:t>BIGP*</a:t>
                      </a:r>
                      <a:endParaRPr lang="en-US" sz="2400" b="0" i="0" u="none" strike="noStrike">
                        <a:solidFill>
                          <a:srgbClr val="000000"/>
                        </a:solidFill>
                        <a:effectLst/>
                        <a:latin typeface="Calibri" panose="020F0502020204030204" pitchFamily="34" charset="0"/>
                      </a:endParaRPr>
                    </a:p>
                  </a:txBody>
                  <a:tcPr marL="9525" marR="9525" marT="9525" marB="0" anchor="b">
                    <a:solidFill>
                      <a:schemeClr val="bg1"/>
                    </a:solidFill>
                  </a:tcPr>
                </a:tc>
                <a:tc>
                  <a:txBody>
                    <a:bodyPr/>
                    <a:lstStyle/>
                    <a:p>
                      <a:pPr algn="ctr" fontAlgn="b"/>
                      <a:r>
                        <a:rPr lang="en-US" sz="2400" u="none" strike="noStrike" dirty="0">
                          <a:effectLst/>
                        </a:rPr>
                        <a:t>0.266</a:t>
                      </a:r>
                      <a:endParaRPr lang="en-US" sz="2400" b="0" i="0" u="none" strike="noStrike" dirty="0">
                        <a:solidFill>
                          <a:srgbClr val="000000"/>
                        </a:solidFill>
                        <a:effectLst/>
                        <a:latin typeface="Calibri" panose="020F0502020204030204" pitchFamily="34" charset="0"/>
                      </a:endParaRPr>
                    </a:p>
                  </a:txBody>
                  <a:tcPr marL="9525" marR="9525" marT="9525" marB="0" anchor="b">
                    <a:solidFill>
                      <a:schemeClr val="bg1"/>
                    </a:solidFill>
                  </a:tcPr>
                </a:tc>
                <a:extLst>
                  <a:ext uri="{0D108BD9-81ED-4DB2-BD59-A6C34878D82A}">
                    <a16:rowId xmlns:a16="http://schemas.microsoft.com/office/drawing/2014/main" val="729412872"/>
                  </a:ext>
                </a:extLst>
              </a:tr>
            </a:tbl>
          </a:graphicData>
        </a:graphic>
      </p:graphicFrame>
      <p:grpSp>
        <p:nvGrpSpPr>
          <p:cNvPr id="58" name="Group 57">
            <a:extLst>
              <a:ext uri="{FF2B5EF4-FFF2-40B4-BE49-F238E27FC236}">
                <a16:creationId xmlns:a16="http://schemas.microsoft.com/office/drawing/2014/main" id="{E4954DE1-CC80-4ABA-8C52-19BBC46760D4}"/>
              </a:ext>
            </a:extLst>
          </p:cNvPr>
          <p:cNvGrpSpPr/>
          <p:nvPr/>
        </p:nvGrpSpPr>
        <p:grpSpPr>
          <a:xfrm>
            <a:off x="29830205" y="20836120"/>
            <a:ext cx="11366451" cy="10630099"/>
            <a:chOff x="31541977" y="11835620"/>
            <a:chExt cx="11366451" cy="10630099"/>
          </a:xfrm>
        </p:grpSpPr>
        <p:sp>
          <p:nvSpPr>
            <p:cNvPr id="125" name="Rectangle 124">
              <a:extLst>
                <a:ext uri="{FF2B5EF4-FFF2-40B4-BE49-F238E27FC236}">
                  <a16:creationId xmlns:a16="http://schemas.microsoft.com/office/drawing/2014/main" id="{DF9C8841-BAC2-44E3-8034-4BBFA3AC9BD8}"/>
                </a:ext>
              </a:extLst>
            </p:cNvPr>
            <p:cNvSpPr/>
            <p:nvPr/>
          </p:nvSpPr>
          <p:spPr>
            <a:xfrm>
              <a:off x="31541977" y="11835620"/>
              <a:ext cx="11366451" cy="10630099"/>
            </a:xfrm>
            <a:prstGeom prst="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TextBox 125">
              <a:extLst>
                <a:ext uri="{FF2B5EF4-FFF2-40B4-BE49-F238E27FC236}">
                  <a16:creationId xmlns:a16="http://schemas.microsoft.com/office/drawing/2014/main" id="{D342B2B0-0CB5-4125-8AFD-1A27B74BDA63}"/>
                </a:ext>
              </a:extLst>
            </p:cNvPr>
            <p:cNvSpPr txBox="1"/>
            <p:nvPr/>
          </p:nvSpPr>
          <p:spPr>
            <a:xfrm>
              <a:off x="31818113" y="11852064"/>
              <a:ext cx="10764982" cy="923330"/>
            </a:xfrm>
            <a:prstGeom prst="rect">
              <a:avLst/>
            </a:prstGeom>
            <a:noFill/>
          </p:spPr>
          <p:txBody>
            <a:bodyPr wrap="square" rtlCol="0">
              <a:spAutoFit/>
            </a:bodyPr>
            <a:lstStyle/>
            <a:p>
              <a:r>
                <a:rPr lang="en-US" sz="5400" dirty="0">
                  <a:solidFill>
                    <a:srgbClr val="39393B"/>
                  </a:solidFill>
                  <a:latin typeface="Bahnschrift SemiBold Condensed" panose="020B0502040204020203" pitchFamily="34" charset="0"/>
                </a:rPr>
                <a:t>TABLE 2: ODDS RATIOS FOR H2O LOSS MODEL</a:t>
              </a:r>
              <a:endParaRPr lang="en-US" sz="4800" dirty="0">
                <a:solidFill>
                  <a:srgbClr val="39393B"/>
                </a:solidFill>
                <a:latin typeface="Bahnschrift SemiBold Condensed" panose="020B0502040204020203" pitchFamily="34" charset="0"/>
              </a:endParaRPr>
            </a:p>
          </p:txBody>
        </p:sp>
      </p:grpSp>
      <p:graphicFrame>
        <p:nvGraphicFramePr>
          <p:cNvPr id="2" name="Table 1">
            <a:extLst>
              <a:ext uri="{FF2B5EF4-FFF2-40B4-BE49-F238E27FC236}">
                <a16:creationId xmlns:a16="http://schemas.microsoft.com/office/drawing/2014/main" id="{65A30B41-3ABA-4958-A5F1-E3A43FFD38B5}"/>
              </a:ext>
            </a:extLst>
          </p:cNvPr>
          <p:cNvGraphicFramePr>
            <a:graphicFrameLocks noGrp="1"/>
          </p:cNvGraphicFramePr>
          <p:nvPr>
            <p:extLst>
              <p:ext uri="{D42A27DB-BD31-4B8C-83A1-F6EECF244321}">
                <p14:modId xmlns:p14="http://schemas.microsoft.com/office/powerpoint/2010/main" val="3904504245"/>
              </p:ext>
            </p:extLst>
          </p:nvPr>
        </p:nvGraphicFramePr>
        <p:xfrm>
          <a:off x="30068241" y="21830628"/>
          <a:ext cx="10751642" cy="9363075"/>
        </p:xfrm>
        <a:graphic>
          <a:graphicData uri="http://schemas.openxmlformats.org/drawingml/2006/table">
            <a:tbl>
              <a:tblPr>
                <a:tableStyleId>{616DA210-FB5B-4158-B5E0-FEB733F419BA}</a:tableStyleId>
              </a:tblPr>
              <a:tblGrid>
                <a:gridCol w="4709668">
                  <a:extLst>
                    <a:ext uri="{9D8B030D-6E8A-4147-A177-3AD203B41FA5}">
                      <a16:colId xmlns:a16="http://schemas.microsoft.com/office/drawing/2014/main" val="4290433846"/>
                    </a:ext>
                  </a:extLst>
                </a:gridCol>
                <a:gridCol w="67208">
                  <a:extLst>
                    <a:ext uri="{9D8B030D-6E8A-4147-A177-3AD203B41FA5}">
                      <a16:colId xmlns:a16="http://schemas.microsoft.com/office/drawing/2014/main" val="2107210926"/>
                    </a:ext>
                  </a:extLst>
                </a:gridCol>
                <a:gridCol w="895350">
                  <a:extLst>
                    <a:ext uri="{9D8B030D-6E8A-4147-A177-3AD203B41FA5}">
                      <a16:colId xmlns:a16="http://schemas.microsoft.com/office/drawing/2014/main" val="805682528"/>
                    </a:ext>
                  </a:extLst>
                </a:gridCol>
                <a:gridCol w="523875">
                  <a:extLst>
                    <a:ext uri="{9D8B030D-6E8A-4147-A177-3AD203B41FA5}">
                      <a16:colId xmlns:a16="http://schemas.microsoft.com/office/drawing/2014/main" val="3293607143"/>
                    </a:ext>
                  </a:extLst>
                </a:gridCol>
                <a:gridCol w="87313">
                  <a:extLst>
                    <a:ext uri="{9D8B030D-6E8A-4147-A177-3AD203B41FA5}">
                      <a16:colId xmlns:a16="http://schemas.microsoft.com/office/drawing/2014/main" val="548966598"/>
                    </a:ext>
                  </a:extLst>
                </a:gridCol>
                <a:gridCol w="889955">
                  <a:extLst>
                    <a:ext uri="{9D8B030D-6E8A-4147-A177-3AD203B41FA5}">
                      <a16:colId xmlns:a16="http://schemas.microsoft.com/office/drawing/2014/main" val="2168188479"/>
                    </a:ext>
                  </a:extLst>
                </a:gridCol>
                <a:gridCol w="516288">
                  <a:extLst>
                    <a:ext uri="{9D8B030D-6E8A-4147-A177-3AD203B41FA5}">
                      <a16:colId xmlns:a16="http://schemas.microsoft.com/office/drawing/2014/main" val="409637572"/>
                    </a:ext>
                  </a:extLst>
                </a:gridCol>
                <a:gridCol w="87313">
                  <a:extLst>
                    <a:ext uri="{9D8B030D-6E8A-4147-A177-3AD203B41FA5}">
                      <a16:colId xmlns:a16="http://schemas.microsoft.com/office/drawing/2014/main" val="157344310"/>
                    </a:ext>
                  </a:extLst>
                </a:gridCol>
                <a:gridCol w="819431">
                  <a:extLst>
                    <a:ext uri="{9D8B030D-6E8A-4147-A177-3AD203B41FA5}">
                      <a16:colId xmlns:a16="http://schemas.microsoft.com/office/drawing/2014/main" val="654831891"/>
                    </a:ext>
                  </a:extLst>
                </a:gridCol>
                <a:gridCol w="495300">
                  <a:extLst>
                    <a:ext uri="{9D8B030D-6E8A-4147-A177-3AD203B41FA5}">
                      <a16:colId xmlns:a16="http://schemas.microsoft.com/office/drawing/2014/main" val="3062642701"/>
                    </a:ext>
                  </a:extLst>
                </a:gridCol>
                <a:gridCol w="87313">
                  <a:extLst>
                    <a:ext uri="{9D8B030D-6E8A-4147-A177-3AD203B41FA5}">
                      <a16:colId xmlns:a16="http://schemas.microsoft.com/office/drawing/2014/main" val="3073295087"/>
                    </a:ext>
                  </a:extLst>
                </a:gridCol>
                <a:gridCol w="978383">
                  <a:extLst>
                    <a:ext uri="{9D8B030D-6E8A-4147-A177-3AD203B41FA5}">
                      <a16:colId xmlns:a16="http://schemas.microsoft.com/office/drawing/2014/main" val="1129894123"/>
                    </a:ext>
                  </a:extLst>
                </a:gridCol>
                <a:gridCol w="594245">
                  <a:extLst>
                    <a:ext uri="{9D8B030D-6E8A-4147-A177-3AD203B41FA5}">
                      <a16:colId xmlns:a16="http://schemas.microsoft.com/office/drawing/2014/main" val="2308685711"/>
                    </a:ext>
                  </a:extLst>
                </a:gridCol>
              </a:tblGrid>
              <a:tr h="542925">
                <a:tc>
                  <a:txBody>
                    <a:bodyPr/>
                    <a:lstStyle/>
                    <a:p>
                      <a:pPr algn="l" fontAlgn="b"/>
                      <a:r>
                        <a:rPr lang="en-US" sz="2400" u="none" strike="noStrike" dirty="0">
                          <a:solidFill>
                            <a:schemeClr val="bg1"/>
                          </a:solidFill>
                          <a:effectLst/>
                          <a:latin typeface="Bahnschrift SemiCondensed" panose="020B0502040204020203" pitchFamily="34" charset="0"/>
                        </a:rPr>
                        <a:t>Variable</a:t>
                      </a:r>
                      <a:endParaRPr lang="en-US" sz="2400" b="1" i="0" u="none" strike="noStrike" dirty="0">
                        <a:solidFill>
                          <a:schemeClr val="bg1"/>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9393B"/>
                    </a:solidFill>
                  </a:tcPr>
                </a:tc>
                <a:tc>
                  <a:txBody>
                    <a:bodyPr/>
                    <a:lstStyle/>
                    <a:p>
                      <a:pPr algn="l" fontAlgn="b"/>
                      <a:endParaRPr lang="en-US" sz="2400" b="1" i="0" u="none" strike="noStrike" dirty="0">
                        <a:solidFill>
                          <a:schemeClr val="bg1"/>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9393B"/>
                    </a:solidFill>
                  </a:tcPr>
                </a:tc>
                <a:tc gridSpan="2">
                  <a:txBody>
                    <a:bodyPr/>
                    <a:lstStyle/>
                    <a:p>
                      <a:pPr algn="ctr" fontAlgn="b"/>
                      <a:r>
                        <a:rPr lang="en-US" sz="2400" u="none" strike="noStrike" dirty="0">
                          <a:solidFill>
                            <a:schemeClr val="bg1"/>
                          </a:solidFill>
                          <a:effectLst/>
                          <a:latin typeface="Bahnschrift SemiCondensed" panose="020B0502040204020203" pitchFamily="34" charset="0"/>
                        </a:rPr>
                        <a:t>Original Model</a:t>
                      </a:r>
                      <a:endParaRPr lang="en-US" sz="2400" b="1" i="0" u="none" strike="noStrike" dirty="0">
                        <a:solidFill>
                          <a:schemeClr val="bg1"/>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9393B"/>
                    </a:solidFill>
                  </a:tcPr>
                </a:tc>
                <a:tc hMerge="1">
                  <a:txBody>
                    <a:bodyPr/>
                    <a:lstStyle/>
                    <a:p>
                      <a:endParaRPr lang="en-US"/>
                    </a:p>
                  </a:txBody>
                  <a:tcPr/>
                </a:tc>
                <a:tc>
                  <a:txBody>
                    <a:bodyPr/>
                    <a:lstStyle/>
                    <a:p>
                      <a:pPr algn="ctr" fontAlgn="b"/>
                      <a:endParaRPr lang="en-US" sz="2400" b="1" i="0" u="none" strike="noStrike">
                        <a:solidFill>
                          <a:schemeClr val="bg1"/>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9393B"/>
                    </a:solidFill>
                  </a:tcPr>
                </a:tc>
                <a:tc gridSpan="2">
                  <a:txBody>
                    <a:bodyPr/>
                    <a:lstStyle/>
                    <a:p>
                      <a:pPr algn="ctr" fontAlgn="b"/>
                      <a:r>
                        <a:rPr lang="en-US" sz="2400" u="none" strike="noStrike" dirty="0">
                          <a:solidFill>
                            <a:schemeClr val="bg1"/>
                          </a:solidFill>
                          <a:effectLst/>
                          <a:latin typeface="Bahnschrift SemiCondensed" panose="020B0502040204020203" pitchFamily="34" charset="0"/>
                        </a:rPr>
                        <a:t>Poor Quality Index (PQI) </a:t>
                      </a:r>
                      <a:endParaRPr lang="en-US" sz="2400" b="1" i="0" u="none" strike="noStrike" dirty="0">
                        <a:solidFill>
                          <a:schemeClr val="bg1"/>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9393B"/>
                    </a:solidFill>
                  </a:tcPr>
                </a:tc>
                <a:tc hMerge="1">
                  <a:txBody>
                    <a:bodyPr/>
                    <a:lstStyle/>
                    <a:p>
                      <a:endParaRPr lang="en-US"/>
                    </a:p>
                  </a:txBody>
                  <a:tcPr/>
                </a:tc>
                <a:tc>
                  <a:txBody>
                    <a:bodyPr/>
                    <a:lstStyle/>
                    <a:p>
                      <a:pPr algn="ctr" fontAlgn="b"/>
                      <a:endParaRPr lang="en-US" sz="2400" b="1" i="0" u="none" strike="noStrike" dirty="0">
                        <a:solidFill>
                          <a:schemeClr val="bg1"/>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9393B"/>
                    </a:solidFill>
                  </a:tcPr>
                </a:tc>
                <a:tc gridSpan="2">
                  <a:txBody>
                    <a:bodyPr/>
                    <a:lstStyle/>
                    <a:p>
                      <a:pPr algn="ctr" fontAlgn="b"/>
                      <a:r>
                        <a:rPr lang="en-US" sz="2400" u="none" strike="noStrike" dirty="0">
                          <a:solidFill>
                            <a:schemeClr val="bg1"/>
                          </a:solidFill>
                          <a:effectLst/>
                          <a:latin typeface="Bahnschrift SemiCondensed" panose="020B0502040204020203" pitchFamily="34" charset="0"/>
                        </a:rPr>
                        <a:t> Housing Quality</a:t>
                      </a:r>
                    </a:p>
                    <a:p>
                      <a:pPr algn="ctr" fontAlgn="b"/>
                      <a:r>
                        <a:rPr lang="en-US" sz="2400" u="none" strike="noStrike" dirty="0">
                          <a:solidFill>
                            <a:schemeClr val="bg1"/>
                          </a:solidFill>
                          <a:effectLst/>
                          <a:latin typeface="Bahnschrift SemiCondensed" panose="020B0502040204020203" pitchFamily="34" charset="0"/>
                        </a:rPr>
                        <a:t>(ZADEQ)</a:t>
                      </a:r>
                      <a:endParaRPr lang="en-US" sz="2400" b="1" i="0" u="none" strike="noStrike" dirty="0">
                        <a:solidFill>
                          <a:schemeClr val="bg1"/>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9393B"/>
                    </a:solidFill>
                  </a:tcPr>
                </a:tc>
                <a:tc hMerge="1">
                  <a:txBody>
                    <a:bodyPr/>
                    <a:lstStyle/>
                    <a:p>
                      <a:endParaRPr lang="en-US"/>
                    </a:p>
                  </a:txBody>
                  <a:tcPr/>
                </a:tc>
                <a:tc>
                  <a:txBody>
                    <a:bodyPr/>
                    <a:lstStyle/>
                    <a:p>
                      <a:pPr algn="ctr" fontAlgn="b"/>
                      <a:endParaRPr lang="en-US" sz="2400" b="1" i="0" u="none" strike="noStrike" dirty="0">
                        <a:solidFill>
                          <a:schemeClr val="bg1"/>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9393B"/>
                    </a:solidFill>
                  </a:tcPr>
                </a:tc>
                <a:tc gridSpan="2">
                  <a:txBody>
                    <a:bodyPr/>
                    <a:lstStyle/>
                    <a:p>
                      <a:pPr algn="ctr" fontAlgn="b"/>
                      <a:r>
                        <a:rPr lang="en-US" sz="2400" u="none" strike="noStrike" dirty="0">
                          <a:solidFill>
                            <a:schemeClr val="bg1"/>
                          </a:solidFill>
                          <a:effectLst/>
                          <a:latin typeface="Bahnschrift SemiCondensed" panose="020B0502040204020203" pitchFamily="34" charset="0"/>
                        </a:rPr>
                        <a:t>Maintenance Index</a:t>
                      </a:r>
                      <a:endParaRPr lang="en-US" sz="2400" b="1" i="0" u="none" strike="noStrike" dirty="0">
                        <a:solidFill>
                          <a:schemeClr val="bg1"/>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9393B"/>
                    </a:solidFill>
                  </a:tcPr>
                </a:tc>
                <a:tc hMerge="1">
                  <a:txBody>
                    <a:bodyPr/>
                    <a:lstStyle/>
                    <a:p>
                      <a:endParaRPr lang="en-US"/>
                    </a:p>
                  </a:txBody>
                  <a:tcPr/>
                </a:tc>
                <a:extLst>
                  <a:ext uri="{0D108BD9-81ED-4DB2-BD59-A6C34878D82A}">
                    <a16:rowId xmlns:a16="http://schemas.microsoft.com/office/drawing/2014/main" val="2524537789"/>
                  </a:ext>
                </a:extLst>
              </a:tr>
              <a:tr h="190500">
                <a:tc>
                  <a:txBody>
                    <a:bodyPr/>
                    <a:lstStyle/>
                    <a:p>
                      <a:pPr algn="l" fontAlgn="ctr"/>
                      <a:r>
                        <a:rPr lang="en-US" sz="2400" u="none" strike="noStrike" dirty="0">
                          <a:effectLst/>
                        </a:rPr>
                        <a:t>(Intercept)</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-3.233</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dirty="0">
                          <a:effectLst/>
                        </a:rPr>
                        <a:t>-2.988</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dirty="0">
                          <a:effectLst/>
                        </a:rPr>
                        <a:t>-3.217</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-3.275</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65487033"/>
                  </a:ext>
                </a:extLst>
              </a:tr>
              <a:tr h="190500">
                <a:tc>
                  <a:txBody>
                    <a:bodyPr/>
                    <a:lstStyle/>
                    <a:p>
                      <a:pPr algn="l" fontAlgn="ctr"/>
                      <a:r>
                        <a:rPr lang="en-US" sz="2400" u="none" strike="noStrike" dirty="0">
                          <a:effectLst/>
                        </a:rPr>
                        <a:t>Age of Home (Ref= less than 5 years)</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2189188"/>
                  </a:ext>
                </a:extLst>
              </a:tr>
              <a:tr h="190500">
                <a:tc>
                  <a:txBody>
                    <a:bodyPr/>
                    <a:lstStyle/>
                    <a:p>
                      <a:pPr algn="l" fontAlgn="ctr"/>
                      <a:r>
                        <a:rPr lang="en-US" sz="2400" u="none" strike="noStrike" dirty="0">
                          <a:effectLst/>
                        </a:rPr>
                        <a:t>  5 - 9</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dirty="0">
                          <a:effectLst/>
                        </a:rPr>
                        <a:t>0.508</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0.507</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0.508</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0.509</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09818565"/>
                  </a:ext>
                </a:extLst>
              </a:tr>
              <a:tr h="190500">
                <a:tc>
                  <a:txBody>
                    <a:bodyPr/>
                    <a:lstStyle/>
                    <a:p>
                      <a:pPr algn="l" fontAlgn="ctr"/>
                      <a:r>
                        <a:rPr lang="en-US" sz="2400" u="none" strike="noStrike" dirty="0">
                          <a:effectLst/>
                        </a:rPr>
                        <a:t>  10 - 14</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0.720</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0.717</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0.719</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0.721</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83285913"/>
                  </a:ext>
                </a:extLst>
              </a:tr>
              <a:tr h="190500">
                <a:tc>
                  <a:txBody>
                    <a:bodyPr/>
                    <a:lstStyle/>
                    <a:p>
                      <a:pPr algn="l" fontAlgn="ctr"/>
                      <a:r>
                        <a:rPr lang="en-US" sz="2400" u="none" strike="noStrike" dirty="0">
                          <a:effectLst/>
                        </a:rPr>
                        <a:t>  15 - 29</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dirty="0">
                          <a:effectLst/>
                        </a:rPr>
                        <a:t>0.827</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dirty="0">
                          <a:effectLst/>
                        </a:rPr>
                        <a:t>0.823</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0.825</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dirty="0">
                          <a:effectLst/>
                        </a:rPr>
                        <a:t>0.827</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27666543"/>
                  </a:ext>
                </a:extLst>
              </a:tr>
              <a:tr h="190500">
                <a:tc>
                  <a:txBody>
                    <a:bodyPr/>
                    <a:lstStyle/>
                    <a:p>
                      <a:pPr algn="l" fontAlgn="ctr"/>
                      <a:r>
                        <a:rPr lang="en-US" sz="2400" u="none" strike="noStrike" dirty="0">
                          <a:effectLst/>
                        </a:rPr>
                        <a:t>  30 - 49</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dirty="0">
                          <a:effectLst/>
                        </a:rPr>
                        <a:t>0.734</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0.731</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0.732</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0.730</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12949516"/>
                  </a:ext>
                </a:extLst>
              </a:tr>
              <a:tr h="190500">
                <a:tc>
                  <a:txBody>
                    <a:bodyPr/>
                    <a:lstStyle/>
                    <a:p>
                      <a:pPr algn="l" fontAlgn="ctr"/>
                      <a:r>
                        <a:rPr lang="en-US" sz="2400" u="none" strike="noStrike" dirty="0">
                          <a:effectLst/>
                        </a:rPr>
                        <a:t>  50 - 54</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0.606</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0.606</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0.605</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dirty="0">
                          <a:effectLst/>
                        </a:rPr>
                        <a:t>0.596</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67923901"/>
                  </a:ext>
                </a:extLst>
              </a:tr>
              <a:tr h="190500">
                <a:tc>
                  <a:txBody>
                    <a:bodyPr/>
                    <a:lstStyle/>
                    <a:p>
                      <a:pPr algn="l" fontAlgn="ctr"/>
                      <a:r>
                        <a:rPr lang="en-US" sz="2400" u="none" strike="noStrike">
                          <a:effectLst/>
                        </a:rPr>
                        <a:t>  55 - 59</a:t>
                      </a: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0.463</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0.464</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0.461</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0.449</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0958154"/>
                  </a:ext>
                </a:extLst>
              </a:tr>
              <a:tr h="190500">
                <a:tc>
                  <a:txBody>
                    <a:bodyPr/>
                    <a:lstStyle/>
                    <a:p>
                      <a:pPr algn="l" fontAlgn="ctr"/>
                      <a:r>
                        <a:rPr lang="en-US" sz="2400" u="none" strike="noStrike" dirty="0">
                          <a:effectLst/>
                        </a:rPr>
                        <a:t>  60 - 64</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0.442</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0.445</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0.441</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0.425</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17540845"/>
                  </a:ext>
                </a:extLst>
              </a:tr>
              <a:tr h="190500">
                <a:tc>
                  <a:txBody>
                    <a:bodyPr/>
                    <a:lstStyle/>
                    <a:p>
                      <a:pPr algn="l" fontAlgn="ctr"/>
                      <a:r>
                        <a:rPr lang="en-US" sz="2400" u="none" strike="noStrike">
                          <a:effectLst/>
                        </a:rPr>
                        <a:t>  65 plus</a:t>
                      </a: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dirty="0">
                          <a:effectLst/>
                        </a:rPr>
                        <a:t>0.389</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0.398</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0.391</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0.366</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93223029"/>
                  </a:ext>
                </a:extLst>
              </a:tr>
              <a:tr h="190500">
                <a:tc>
                  <a:txBody>
                    <a:bodyPr/>
                    <a:lstStyle/>
                    <a:p>
                      <a:pPr algn="l" fontAlgn="ctr"/>
                      <a:r>
                        <a:rPr lang="en-US" sz="2400" u="none" strike="noStrike" dirty="0">
                          <a:effectLst/>
                        </a:rPr>
                        <a:t>Geography</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dirty="0">
                          <a:effectLst/>
                        </a:rPr>
                        <a:t>0.371</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0.356</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0.369</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0.375</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42881833"/>
                  </a:ext>
                </a:extLst>
              </a:tr>
              <a:tr h="190500">
                <a:tc>
                  <a:txBody>
                    <a:bodyPr/>
                    <a:lstStyle/>
                    <a:p>
                      <a:pPr algn="l" fontAlgn="ctr"/>
                      <a:r>
                        <a:rPr lang="en-US" sz="2400" u="none" strike="noStrike">
                          <a:effectLst/>
                        </a:rPr>
                        <a:t>Amount of Insurance Deductible</a:t>
                      </a: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-0.494</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-0.493</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-0.493</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-0.494</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7887389"/>
                  </a:ext>
                </a:extLst>
              </a:tr>
              <a:tr h="190500">
                <a:tc>
                  <a:txBody>
                    <a:bodyPr/>
                    <a:lstStyle/>
                    <a:p>
                      <a:pPr algn="l" fontAlgn="ctr"/>
                      <a:r>
                        <a:rPr lang="en-US" sz="2400" u="none" strike="noStrike" dirty="0">
                          <a:effectLst/>
                        </a:rPr>
                        <a:t>Size of Household</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0.057</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dirty="0">
                          <a:effectLst/>
                        </a:rPr>
                        <a:t>0.057</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0.057</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0.057</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58931637"/>
                  </a:ext>
                </a:extLst>
              </a:tr>
              <a:tr h="190500">
                <a:tc>
                  <a:txBody>
                    <a:bodyPr/>
                    <a:lstStyle/>
                    <a:p>
                      <a:pPr algn="l" fontAlgn="ctr"/>
                      <a:r>
                        <a:rPr lang="en-US" sz="2400" u="none" strike="noStrike">
                          <a:effectLst/>
                        </a:rPr>
                        <a:t>Home Size</a:t>
                      </a: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0.209</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0.209</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0.209</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0.210</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86298859"/>
                  </a:ext>
                </a:extLst>
              </a:tr>
              <a:tr h="190500">
                <a:tc>
                  <a:txBody>
                    <a:bodyPr/>
                    <a:lstStyle/>
                    <a:p>
                      <a:pPr algn="l" fontAlgn="ctr"/>
                      <a:r>
                        <a:rPr lang="en-US" sz="2400" u="none" strike="noStrike" dirty="0">
                          <a:effectLst/>
                        </a:rPr>
                        <a:t>Historical Water Losses</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0.475</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0.472</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dirty="0">
                          <a:effectLst/>
                        </a:rPr>
                        <a:t>0.474</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0.474</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38999989"/>
                  </a:ext>
                </a:extLst>
              </a:tr>
              <a:tr h="190500">
                <a:tc>
                  <a:txBody>
                    <a:bodyPr/>
                    <a:lstStyle/>
                    <a:p>
                      <a:pPr algn="l" fontAlgn="ctr"/>
                      <a:r>
                        <a:rPr lang="en-US" sz="2400" u="none" strike="noStrike">
                          <a:effectLst/>
                        </a:rPr>
                        <a:t>Historical Losses</a:t>
                      </a: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0.185</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0.187</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dirty="0">
                          <a:effectLst/>
                        </a:rPr>
                        <a:t>0.186</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0.186</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57268092"/>
                  </a:ext>
                </a:extLst>
              </a:tr>
              <a:tr h="190500">
                <a:tc>
                  <a:txBody>
                    <a:bodyPr/>
                    <a:lstStyle/>
                    <a:p>
                      <a:pPr algn="l" fontAlgn="ctr"/>
                      <a:r>
                        <a:rPr lang="en-US" sz="2400" u="none" strike="noStrike" dirty="0">
                          <a:effectLst/>
                        </a:rPr>
                        <a:t>Payment Cancellations</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0.205</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0.205</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0.205</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0.205</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34514921"/>
                  </a:ext>
                </a:extLst>
              </a:tr>
              <a:tr h="190500">
                <a:tc>
                  <a:txBody>
                    <a:bodyPr/>
                    <a:lstStyle/>
                    <a:p>
                      <a:pPr algn="l" fontAlgn="ctr"/>
                      <a:r>
                        <a:rPr lang="en-US" sz="2400" u="none" strike="noStrike">
                          <a:effectLst/>
                        </a:rPr>
                        <a:t>PQI</a:t>
                      </a: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-0.044</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5828864"/>
                  </a:ext>
                </a:extLst>
              </a:tr>
              <a:tr h="190500">
                <a:tc>
                  <a:txBody>
                    <a:bodyPr/>
                    <a:lstStyle/>
                    <a:p>
                      <a:pPr algn="l" fontAlgn="ctr"/>
                      <a:r>
                        <a:rPr lang="en-US" sz="2400" u="none" strike="noStrike" dirty="0">
                          <a:effectLst/>
                        </a:rPr>
                        <a:t>ZADEQ</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-0.481</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64028352"/>
                  </a:ext>
                </a:extLst>
              </a:tr>
              <a:tr h="190500">
                <a:tc>
                  <a:txBody>
                    <a:bodyPr/>
                    <a:lstStyle/>
                    <a:p>
                      <a:pPr algn="l" fontAlgn="ctr"/>
                      <a:r>
                        <a:rPr lang="en-US" sz="2400" u="none" strike="noStrike" dirty="0">
                          <a:effectLst/>
                        </a:rPr>
                        <a:t>Maintenance Index</a:t>
                      </a:r>
                      <a:endParaRPr lang="en-US"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a:effectLst/>
                        </a:rPr>
                        <a:t>--</a:t>
                      </a:r>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fontAlgn="b"/>
                      <a:r>
                        <a:rPr lang="en-US" sz="2400" u="none" strike="noStrike" dirty="0">
                          <a:effectLst/>
                        </a:rPr>
                        <a:t>0.007</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2400" u="none" strike="noStrike" dirty="0">
                          <a:effectLst/>
                        </a:rPr>
                        <a:t>**</a:t>
                      </a:r>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31994833"/>
                  </a:ext>
                </a:extLst>
              </a:tr>
              <a:tr h="190500">
                <a:tc>
                  <a:txBody>
                    <a:bodyPr/>
                    <a:lstStyle/>
                    <a:p>
                      <a:pPr algn="l" fontAlgn="ctr"/>
                      <a:r>
                        <a:rPr lang="en-US" sz="2400" u="none" strike="noStrike" dirty="0">
                          <a:effectLst/>
                          <a:latin typeface="Bahnschrift SemiCondensed" panose="020B0502040204020203" pitchFamily="34" charset="0"/>
                        </a:rPr>
                        <a:t>AIC (smaller is better)</a:t>
                      </a:r>
                      <a:endParaRPr lang="en-US" sz="2400" b="0" i="0" u="none" strike="noStrike" dirty="0">
                        <a:solidFill>
                          <a:srgbClr val="39393B"/>
                        </a:solidFill>
                        <a:effectLst/>
                        <a:latin typeface="Bahnschrift SemiCondensed" panose="020B0502040204020203" pitchFamily="34"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en-US" sz="2400" b="0" i="0" u="none" strike="noStrike">
                        <a:solidFill>
                          <a:srgbClr val="39393B"/>
                        </a:solidFill>
                        <a:effectLst/>
                        <a:latin typeface="Bahnschrift SemiCondensed" panose="020B0502040204020203" pitchFamily="34"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2400" u="none" strike="noStrike">
                          <a:effectLst/>
                          <a:latin typeface="Bahnschrift SemiCondensed" panose="020B0502040204020203" pitchFamily="34" charset="0"/>
                        </a:rPr>
                        <a:t>438864</a:t>
                      </a:r>
                      <a:endParaRPr lang="en-US" sz="2400" b="0" i="0" u="none" strike="noStrike">
                        <a:solidFill>
                          <a:srgbClr val="39393B"/>
                        </a:solidFill>
                        <a:effectLst/>
                        <a:latin typeface="Bahnschrift SemiCondensed" panose="020B0502040204020203"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a:txBody>
                    <a:bodyPr/>
                    <a:lstStyle/>
                    <a:p>
                      <a:pPr algn="l" fontAlgn="b"/>
                      <a:endParaRPr lang="en-US" sz="2400" b="0" i="0" u="none" strike="noStrike">
                        <a:solidFill>
                          <a:srgbClr val="39393B"/>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ctr" fontAlgn="b"/>
                      <a:r>
                        <a:rPr lang="en-US" sz="2400" u="none" strike="noStrike">
                          <a:effectLst/>
                          <a:latin typeface="Bahnschrift SemiCondensed" panose="020B0502040204020203" pitchFamily="34" charset="0"/>
                        </a:rPr>
                        <a:t>438841</a:t>
                      </a:r>
                      <a:endParaRPr lang="en-US" sz="2400" b="0" i="0" u="none" strike="noStrike">
                        <a:solidFill>
                          <a:srgbClr val="39393B"/>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a:txBody>
                    <a:bodyPr/>
                    <a:lstStyle/>
                    <a:p>
                      <a:pPr algn="l" fontAlgn="b"/>
                      <a:endParaRPr lang="en-US" sz="2400" b="0" i="0" u="none" strike="noStrike">
                        <a:solidFill>
                          <a:srgbClr val="39393B"/>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ctr" fontAlgn="b"/>
                      <a:r>
                        <a:rPr lang="en-US" sz="2400" u="none" strike="noStrike" dirty="0">
                          <a:effectLst/>
                          <a:latin typeface="Bahnschrift SemiCondensed" panose="020B0502040204020203" pitchFamily="34" charset="0"/>
                        </a:rPr>
                        <a:t>438858</a:t>
                      </a:r>
                      <a:endParaRPr lang="en-US" sz="2400" b="0" i="0" u="none" strike="noStrike" dirty="0">
                        <a:solidFill>
                          <a:srgbClr val="39393B"/>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a:txBody>
                    <a:bodyPr/>
                    <a:lstStyle/>
                    <a:p>
                      <a:pPr algn="l" fontAlgn="b"/>
                      <a:endParaRPr lang="en-US" sz="2400" b="0" i="0" u="none" strike="noStrike">
                        <a:solidFill>
                          <a:srgbClr val="39393B"/>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ctr" fontAlgn="b"/>
                      <a:r>
                        <a:rPr lang="en-US" sz="2400" u="none" strike="noStrike" dirty="0">
                          <a:effectLst/>
                          <a:latin typeface="Bahnschrift SemiCondensed" panose="020B0502040204020203" pitchFamily="34" charset="0"/>
                        </a:rPr>
                        <a:t>438859</a:t>
                      </a:r>
                      <a:endParaRPr lang="en-US" sz="2400" b="0" i="0" u="none" strike="noStrike" dirty="0">
                        <a:solidFill>
                          <a:srgbClr val="39393B"/>
                        </a:solidFill>
                        <a:effectLst/>
                        <a:latin typeface="Bahnschrift SemiCondensed" panose="020B050204020402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extLst>
                  <a:ext uri="{0D108BD9-81ED-4DB2-BD59-A6C34878D82A}">
                    <a16:rowId xmlns:a16="http://schemas.microsoft.com/office/drawing/2014/main" val="965026839"/>
                  </a:ext>
                </a:extLst>
              </a:tr>
              <a:tr h="190500">
                <a:tc>
                  <a:txBody>
                    <a:bodyPr/>
                    <a:lstStyle/>
                    <a:p>
                      <a:pPr algn="l" fontAlgn="ctr"/>
                      <a:r>
                        <a:rPr lang="nn-NO" sz="2400" u="none" strike="noStrike" dirty="0">
                          <a:effectLst/>
                        </a:rPr>
                        <a:t>* </a:t>
                      </a:r>
                      <a:r>
                        <a:rPr lang="nn-NO" sz="2400" i="1" u="none" strike="noStrike" dirty="0">
                          <a:effectLst/>
                        </a:rPr>
                        <a:t>p</a:t>
                      </a:r>
                      <a:r>
                        <a:rPr lang="nn-NO" sz="2400" u="none" strike="noStrike" dirty="0">
                          <a:effectLst/>
                        </a:rPr>
                        <a:t> &lt; 0.05; ** </a:t>
                      </a:r>
                      <a:r>
                        <a:rPr lang="nn-NO" sz="2400" i="1" u="none" strike="noStrike" dirty="0">
                          <a:effectLst/>
                        </a:rPr>
                        <a:t>p</a:t>
                      </a:r>
                      <a:r>
                        <a:rPr lang="nn-NO" sz="2400" u="none" strike="noStrike" dirty="0">
                          <a:effectLst/>
                        </a:rPr>
                        <a:t> &lt; 0.01; *** </a:t>
                      </a:r>
                      <a:r>
                        <a:rPr lang="nn-NO" sz="2400" i="1" u="none" strike="noStrike" dirty="0">
                          <a:effectLst/>
                        </a:rPr>
                        <a:t>p</a:t>
                      </a:r>
                      <a:r>
                        <a:rPr lang="nn-NO" sz="2400" u="none" strike="noStrike" dirty="0">
                          <a:effectLst/>
                        </a:rPr>
                        <a:t>&lt;0.001</a:t>
                      </a:r>
                      <a:endParaRPr lang="nn-NO"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ctr"/>
                      <a:endParaRPr lang="nn-NO" sz="2400" b="0" i="0" u="none" strike="noStrike" dirty="0">
                        <a:solidFill>
                          <a:srgbClr val="39393B"/>
                        </a:solidFill>
                        <a:effectLst/>
                        <a:latin typeface="Consolas" panose="020B0609020204030204" pitchFamily="49"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000000"/>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2400" b="0" i="0" u="none" strike="noStrike" dirty="0">
                        <a:solidFill>
                          <a:srgbClr val="39393B"/>
                        </a:solidFill>
                        <a:effectLst/>
                        <a:latin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75067386"/>
                  </a:ext>
                </a:extLst>
              </a:tr>
            </a:tbl>
          </a:graphicData>
        </a:graphic>
      </p:graphicFrame>
      <p:pic>
        <p:nvPicPr>
          <p:cNvPr id="127" name="Picture 126">
            <a:extLst>
              <a:ext uri="{FF2B5EF4-FFF2-40B4-BE49-F238E27FC236}">
                <a16:creationId xmlns:a16="http://schemas.microsoft.com/office/drawing/2014/main" id="{9E3E7C5A-C9B0-4B0C-9885-FECDE396D316}"/>
              </a:ext>
            </a:extLst>
          </p:cNvPr>
          <p:cNvPicPr>
            <a:picLocks noChangeAspect="1"/>
          </p:cNvPicPr>
          <p:nvPr/>
        </p:nvPicPr>
        <p:blipFill rotWithShape="1">
          <a:blip r:embed="rId3"/>
          <a:srcRect l="69592" t="62889" r="16540"/>
          <a:stretch/>
        </p:blipFill>
        <p:spPr>
          <a:xfrm>
            <a:off x="14101565" y="28433436"/>
            <a:ext cx="1930181" cy="4602952"/>
          </a:xfrm>
          <a:prstGeom prst="rect">
            <a:avLst/>
          </a:prstGeom>
        </p:spPr>
      </p:pic>
      <p:pic>
        <p:nvPicPr>
          <p:cNvPr id="45" name="Picture 44">
            <a:extLst>
              <a:ext uri="{FF2B5EF4-FFF2-40B4-BE49-F238E27FC236}">
                <a16:creationId xmlns:a16="http://schemas.microsoft.com/office/drawing/2014/main" id="{8CD3EC44-BD3B-4F38-999A-2952F64C676A}"/>
              </a:ext>
            </a:extLst>
          </p:cNvPr>
          <p:cNvPicPr>
            <a:picLocks noChangeAspect="1"/>
          </p:cNvPicPr>
          <p:nvPr/>
        </p:nvPicPr>
        <p:blipFill rotWithShape="1">
          <a:blip r:embed="rId11"/>
          <a:srcRect r="28911"/>
          <a:stretch/>
        </p:blipFill>
        <p:spPr>
          <a:xfrm>
            <a:off x="20563385" y="29797436"/>
            <a:ext cx="3467352" cy="3238952"/>
          </a:xfrm>
          <a:prstGeom prst="rect">
            <a:avLst/>
          </a:prstGeom>
        </p:spPr>
      </p:pic>
      <p:sp>
        <p:nvSpPr>
          <p:cNvPr id="130" name="Rectangle: Rounded Corners 129">
            <a:extLst>
              <a:ext uri="{FF2B5EF4-FFF2-40B4-BE49-F238E27FC236}">
                <a16:creationId xmlns:a16="http://schemas.microsoft.com/office/drawing/2014/main" id="{D79607EF-DFBF-44CE-A985-9EED9E8D0A9F}"/>
              </a:ext>
            </a:extLst>
          </p:cNvPr>
          <p:cNvSpPr/>
          <p:nvPr/>
        </p:nvSpPr>
        <p:spPr>
          <a:xfrm>
            <a:off x="40750839" y="5490876"/>
            <a:ext cx="2759275" cy="1132187"/>
          </a:xfrm>
          <a:prstGeom prst="roundRect">
            <a:avLst/>
          </a:prstGeom>
          <a:solidFill>
            <a:srgbClr val="FBB4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03519873-A7C0-4891-A5C2-05365DC58C1A}"/>
              </a:ext>
            </a:extLst>
          </p:cNvPr>
          <p:cNvSpPr txBox="1"/>
          <p:nvPr/>
        </p:nvSpPr>
        <p:spPr>
          <a:xfrm>
            <a:off x="41048253" y="5470280"/>
            <a:ext cx="2296747" cy="923330"/>
          </a:xfrm>
          <a:prstGeom prst="rect">
            <a:avLst/>
          </a:prstGeom>
          <a:noFill/>
        </p:spPr>
        <p:txBody>
          <a:bodyPr wrap="square" rtlCol="0">
            <a:spAutoFit/>
          </a:bodyPr>
          <a:lstStyle/>
          <a:p>
            <a:r>
              <a:rPr lang="en-US" sz="5400" dirty="0">
                <a:solidFill>
                  <a:srgbClr val="39393B"/>
                </a:solidFill>
                <a:latin typeface="Bahnschrift SemiBold Condensed" panose="020B0502040204020203" pitchFamily="34" charset="0"/>
              </a:rPr>
              <a:t>RESULTS</a:t>
            </a:r>
            <a:endParaRPr lang="en-US" sz="4800" dirty="0">
              <a:solidFill>
                <a:srgbClr val="39393B"/>
              </a:solidFill>
              <a:latin typeface="Bahnschrift SemiBold Condensed" panose="020B0502040204020203" pitchFamily="34" charset="0"/>
            </a:endParaRPr>
          </a:p>
        </p:txBody>
      </p:sp>
    </p:spTree>
    <p:extLst>
      <p:ext uri="{BB962C8B-B14F-4D97-AF65-F5344CB8AC3E}">
        <p14:creationId xmlns:p14="http://schemas.microsoft.com/office/powerpoint/2010/main" val="386309391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2190</TotalTime>
  <Words>1019</Words>
  <Application>Microsoft Office PowerPoint</Application>
  <PresentationFormat>Custom</PresentationFormat>
  <Paragraphs>252</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Bahnschrift SemiBold Condensed</vt:lpstr>
      <vt:lpstr>Bahnschrift SemiBold SemiConden</vt:lpstr>
      <vt:lpstr>Bahnschrift SemiCondensed</vt:lpstr>
      <vt:lpstr>Calibri</vt:lpstr>
      <vt:lpstr>Calibri Light</vt:lpstr>
      <vt:lpstr>Consolas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Campbell, Joseph</dc:creator>
  <cp:keywords>Select Classification Level, Public</cp:keywords>
  <cp:lastModifiedBy>Campbell, Joseph</cp:lastModifiedBy>
  <cp:revision>70</cp:revision>
  <dcterms:created xsi:type="dcterms:W3CDTF">2019-04-08T18:53:26Z</dcterms:created>
  <dcterms:modified xsi:type="dcterms:W3CDTF">2019-04-10T10:18:24Z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b9eafb25-a141-4f5c-bea2-0fe4c0980d64</vt:lpwstr>
  </property>
  <property fmtid="{D5CDD505-2E9C-101B-9397-08002B2CF9AE}" pid="3" name="OriginatingUser">
    <vt:lpwstr>PLG5182</vt:lpwstr>
  </property>
  <property fmtid="{D5CDD505-2E9C-101B-9397-08002B2CF9AE}" pid="4" name="PreClass">
    <vt:lpwstr>False</vt:lpwstr>
  </property>
  <property fmtid="{D5CDD505-2E9C-101B-9397-08002B2CF9AE}" pid="5" name="Classification">
    <vt:lpwstr>Public</vt:lpwstr>
  </property>
</Properties>
</file>

<file path=docProps/thumbnail.jpeg>
</file>